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Default Extension="jpg" ContentType="image/jpg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1430000" cy="9734550"/>
  <p:notesSz cx="11430000" cy="973455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/Relationships>
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1864169"/>
            <a:ext cx="9715500" cy="126282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367532"/>
            <a:ext cx="8001000" cy="15033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466FD5"/>
                </a:solidFill>
                <a:latin typeface="SimSun"/>
                <a:cs typeface="SimSu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466FD5"/>
                </a:solidFill>
                <a:latin typeface="SimSun"/>
                <a:cs typeface="SimSu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7150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88645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466FD5"/>
                </a:solidFill>
                <a:latin typeface="SimSun"/>
                <a:cs typeface="SimSu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430000" cy="6000750"/>
          </a:xfrm>
          <a:custGeom>
            <a:avLst/>
            <a:gdLst/>
            <a:ahLst/>
            <a:cxnLst/>
            <a:rect l="l" t="t" r="r" b="b"/>
            <a:pathLst>
              <a:path w="11430000" h="6000750">
                <a:moveTo>
                  <a:pt x="11429999" y="6000749"/>
                </a:moveTo>
                <a:lnTo>
                  <a:pt x="0" y="6000749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000749"/>
                </a:lnTo>
                <a:close/>
              </a:path>
            </a:pathLst>
          </a:custGeom>
          <a:solidFill>
            <a:srgbClr val="FAFBF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30362" y="1454150"/>
            <a:ext cx="8169275" cy="539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466FD5"/>
                </a:solidFill>
                <a:latin typeface="SimSun"/>
                <a:cs typeface="SimSun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30237" y="1368425"/>
            <a:ext cx="10169525" cy="13277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886200" y="5592508"/>
            <a:ext cx="36576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715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2296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0237" y="1368425"/>
            <a:ext cx="5391785" cy="1327785"/>
          </a:xfrm>
          <a:prstGeom prst="rect"/>
        </p:spPr>
        <p:txBody>
          <a:bodyPr wrap="square" lIns="0" tIns="46990" rIns="0" bIns="0" rtlCol="0" vert="horz">
            <a:spAutoFit/>
          </a:bodyPr>
          <a:lstStyle/>
          <a:p>
            <a:pPr marL="12700" marR="5080">
              <a:lnSpc>
                <a:spcPct val="94400"/>
              </a:lnSpc>
              <a:spcBef>
                <a:spcPts val="370"/>
              </a:spcBef>
            </a:pPr>
            <a:r>
              <a:rPr dirty="0" sz="4050" spc="290">
                <a:latin typeface="Calibri"/>
                <a:cs typeface="Calibri"/>
              </a:rPr>
              <a:t>Discover </a:t>
            </a:r>
            <a:r>
              <a:rPr dirty="0" sz="4050" spc="210">
                <a:latin typeface="Calibri"/>
                <a:cs typeface="Calibri"/>
              </a:rPr>
              <a:t>the </a:t>
            </a:r>
            <a:r>
              <a:rPr dirty="0" sz="4050" spc="280">
                <a:latin typeface="Calibri"/>
                <a:cs typeface="Calibri"/>
              </a:rPr>
              <a:t>World </a:t>
            </a:r>
            <a:r>
              <a:rPr dirty="0" sz="4050" spc="285">
                <a:latin typeface="Calibri"/>
                <a:cs typeface="Calibri"/>
              </a:rPr>
              <a:t> </a:t>
            </a:r>
            <a:r>
              <a:rPr dirty="0" sz="4050" spc="305">
                <a:latin typeface="Calibri"/>
                <a:cs typeface="Calibri"/>
              </a:rPr>
              <a:t>through</a:t>
            </a:r>
            <a:r>
              <a:rPr dirty="0" sz="4050" spc="40">
                <a:latin typeface="Calibri"/>
                <a:cs typeface="Calibri"/>
              </a:rPr>
              <a:t> </a:t>
            </a:r>
            <a:r>
              <a:rPr dirty="0" sz="4050" spc="370">
                <a:latin typeface="Calibri"/>
                <a:cs typeface="Calibri"/>
              </a:rPr>
              <a:t>Instagram</a:t>
            </a:r>
            <a:r>
              <a:rPr dirty="0" sz="4050" spc="10">
                <a:latin typeface="Calibri"/>
                <a:cs typeface="Calibri"/>
              </a:rPr>
              <a:t> </a:t>
            </a:r>
            <a:r>
              <a:rPr dirty="0" sz="4750" spc="2675">
                <a:solidFill>
                  <a:srgbClr val="000000"/>
                </a:solidFill>
                <a:latin typeface="Trebuchet MS"/>
                <a:cs typeface="Trebuchet MS"/>
              </a:rPr>
              <a:t>🌎</a:t>
            </a:r>
            <a:endParaRPr sz="475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30237" y="2907664"/>
            <a:ext cx="5650865" cy="1710689"/>
          </a:xfrm>
          <a:prstGeom prst="rect">
            <a:avLst/>
          </a:prstGeom>
        </p:spPr>
        <p:txBody>
          <a:bodyPr wrap="square" lIns="0" tIns="9525" rIns="0" bIns="0" rtlCol="0" vert="horz">
            <a:spAutoFit/>
          </a:bodyPr>
          <a:lstStyle/>
          <a:p>
            <a:pPr marL="12700" marR="5080">
              <a:lnSpc>
                <a:spcPct val="149700"/>
              </a:lnSpc>
              <a:spcBef>
                <a:spcPts val="75"/>
              </a:spcBef>
            </a:pP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is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more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than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just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 </a:t>
            </a:r>
            <a:r>
              <a:rPr dirty="0" sz="1350" spc="-40">
                <a:solidFill>
                  <a:srgbClr val="15203F"/>
                </a:solidFill>
                <a:latin typeface="Roboto"/>
                <a:cs typeface="Roboto"/>
              </a:rPr>
              <a:t>photo-sharing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platform, 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it's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place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explore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world.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From breathtaking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landscapes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diverse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cultures,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brings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world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fingertips. Join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us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on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journey through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 lens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of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Instagram.</a:t>
            </a:r>
            <a:endParaRPr sz="135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300">
              <a:latin typeface="Roboto"/>
              <a:cs typeface="Roboto"/>
            </a:endParaRPr>
          </a:p>
          <a:p>
            <a:pPr marL="372110">
              <a:lnSpc>
                <a:spcPct val="100000"/>
              </a:lnSpc>
              <a:spcBef>
                <a:spcPts val="5"/>
              </a:spcBef>
            </a:pPr>
            <a:r>
              <a:rPr dirty="0" sz="1650" spc="20" b="1">
                <a:solidFill>
                  <a:srgbClr val="15203F"/>
                </a:solidFill>
                <a:latin typeface="Roboto"/>
                <a:cs typeface="Roboto"/>
              </a:rPr>
              <a:t>by</a:t>
            </a:r>
            <a:r>
              <a:rPr dirty="0" sz="1650" spc="75" b="1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650" spc="25" b="1">
                <a:solidFill>
                  <a:srgbClr val="15203F"/>
                </a:solidFill>
                <a:latin typeface="Roboto"/>
                <a:cs typeface="Roboto"/>
              </a:rPr>
              <a:t>Junaid</a:t>
            </a:r>
            <a:r>
              <a:rPr dirty="0" sz="1650" spc="50" b="1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650" spc="35" b="1">
                <a:solidFill>
                  <a:srgbClr val="15203F"/>
                </a:solidFill>
                <a:latin typeface="Roboto"/>
                <a:cs typeface="Roboto"/>
              </a:rPr>
              <a:t>Fastpwr</a:t>
            </a:r>
            <a:endParaRPr sz="1650">
              <a:latin typeface="Roboto"/>
              <a:cs typeface="Roboto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09600" y="4322064"/>
            <a:ext cx="344805" cy="356870"/>
            <a:chOff x="609600" y="4322064"/>
            <a:chExt cx="344805" cy="356870"/>
          </a:xfrm>
        </p:grpSpPr>
        <p:sp>
          <p:nvSpPr>
            <p:cNvPr id="5" name="object 5"/>
            <p:cNvSpPr/>
            <p:nvPr/>
          </p:nvSpPr>
          <p:spPr>
            <a:xfrm>
              <a:off x="621792" y="4334256"/>
              <a:ext cx="320040" cy="332740"/>
            </a:xfrm>
            <a:custGeom>
              <a:avLst/>
              <a:gdLst/>
              <a:ahLst/>
              <a:cxnLst/>
              <a:rect l="l" t="t" r="r" b="b"/>
              <a:pathLst>
                <a:path w="320040" h="332739">
                  <a:moveTo>
                    <a:pt x="320040" y="332232"/>
                  </a:moveTo>
                  <a:lnTo>
                    <a:pt x="0" y="332232"/>
                  </a:lnTo>
                  <a:lnTo>
                    <a:pt x="0" y="0"/>
                  </a:lnTo>
                  <a:lnTo>
                    <a:pt x="320040" y="0"/>
                  </a:lnTo>
                  <a:lnTo>
                    <a:pt x="320040" y="18669"/>
                  </a:lnTo>
                  <a:lnTo>
                    <a:pt x="159257" y="18669"/>
                  </a:lnTo>
                  <a:lnTo>
                    <a:pt x="146121" y="19303"/>
                  </a:lnTo>
                  <a:lnTo>
                    <a:pt x="108227" y="28819"/>
                  </a:lnTo>
                  <a:lnTo>
                    <a:pt x="74702" y="48885"/>
                  </a:lnTo>
                  <a:lnTo>
                    <a:pt x="48360" y="77919"/>
                  </a:lnTo>
                  <a:lnTo>
                    <a:pt x="31617" y="113366"/>
                  </a:lnTo>
                  <a:lnTo>
                    <a:pt x="25907" y="152019"/>
                  </a:lnTo>
                  <a:lnTo>
                    <a:pt x="25907" y="161544"/>
                  </a:lnTo>
                  <a:lnTo>
                    <a:pt x="31617" y="200195"/>
                  </a:lnTo>
                  <a:lnTo>
                    <a:pt x="48360" y="235642"/>
                  </a:lnTo>
                  <a:lnTo>
                    <a:pt x="74702" y="264676"/>
                  </a:lnTo>
                  <a:lnTo>
                    <a:pt x="108227" y="284742"/>
                  </a:lnTo>
                  <a:lnTo>
                    <a:pt x="146121" y="294259"/>
                  </a:lnTo>
                  <a:lnTo>
                    <a:pt x="159257" y="294894"/>
                  </a:lnTo>
                  <a:lnTo>
                    <a:pt x="320040" y="294894"/>
                  </a:lnTo>
                  <a:lnTo>
                    <a:pt x="320040" y="332232"/>
                  </a:lnTo>
                  <a:close/>
                </a:path>
                <a:path w="320040" h="332739">
                  <a:moveTo>
                    <a:pt x="320040" y="294894"/>
                  </a:moveTo>
                  <a:lnTo>
                    <a:pt x="159257" y="294894"/>
                  </a:lnTo>
                  <a:lnTo>
                    <a:pt x="172394" y="294259"/>
                  </a:lnTo>
                  <a:lnTo>
                    <a:pt x="185278" y="292355"/>
                  </a:lnTo>
                  <a:lnTo>
                    <a:pt x="222182" y="279129"/>
                  </a:lnTo>
                  <a:lnTo>
                    <a:pt x="253550" y="255836"/>
                  </a:lnTo>
                  <a:lnTo>
                    <a:pt x="276843" y="224467"/>
                  </a:lnTo>
                  <a:lnTo>
                    <a:pt x="290070" y="187564"/>
                  </a:lnTo>
                  <a:lnTo>
                    <a:pt x="292607" y="161544"/>
                  </a:lnTo>
                  <a:lnTo>
                    <a:pt x="292607" y="152019"/>
                  </a:lnTo>
                  <a:lnTo>
                    <a:pt x="286898" y="113366"/>
                  </a:lnTo>
                  <a:lnTo>
                    <a:pt x="270155" y="77919"/>
                  </a:lnTo>
                  <a:lnTo>
                    <a:pt x="243813" y="48885"/>
                  </a:lnTo>
                  <a:lnTo>
                    <a:pt x="210288" y="28819"/>
                  </a:lnTo>
                  <a:lnTo>
                    <a:pt x="172394" y="19303"/>
                  </a:lnTo>
                  <a:lnTo>
                    <a:pt x="159257" y="18669"/>
                  </a:lnTo>
                  <a:lnTo>
                    <a:pt x="320040" y="18669"/>
                  </a:lnTo>
                  <a:lnTo>
                    <a:pt x="320040" y="294894"/>
                  </a:lnTo>
                  <a:close/>
                </a:path>
              </a:pathLst>
            </a:custGeom>
            <a:solidFill>
              <a:srgbClr val="000000">
                <a:alpha val="587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609600" y="4322064"/>
              <a:ext cx="344805" cy="356870"/>
            </a:xfrm>
            <a:custGeom>
              <a:avLst/>
              <a:gdLst/>
              <a:ahLst/>
              <a:cxnLst/>
              <a:rect l="l" t="t" r="r" b="b"/>
              <a:pathLst>
                <a:path w="344805" h="356870">
                  <a:moveTo>
                    <a:pt x="344424" y="356616"/>
                  </a:moveTo>
                  <a:lnTo>
                    <a:pt x="0" y="356616"/>
                  </a:lnTo>
                  <a:lnTo>
                    <a:pt x="0" y="0"/>
                  </a:lnTo>
                  <a:lnTo>
                    <a:pt x="344424" y="0"/>
                  </a:lnTo>
                  <a:lnTo>
                    <a:pt x="344424" y="30861"/>
                  </a:lnTo>
                  <a:lnTo>
                    <a:pt x="171449" y="30861"/>
                  </a:lnTo>
                  <a:lnTo>
                    <a:pt x="158313" y="31495"/>
                  </a:lnTo>
                  <a:lnTo>
                    <a:pt x="120419" y="41011"/>
                  </a:lnTo>
                  <a:lnTo>
                    <a:pt x="86894" y="61077"/>
                  </a:lnTo>
                  <a:lnTo>
                    <a:pt x="60552" y="90111"/>
                  </a:lnTo>
                  <a:lnTo>
                    <a:pt x="43809" y="125558"/>
                  </a:lnTo>
                  <a:lnTo>
                    <a:pt x="38099" y="164211"/>
                  </a:lnTo>
                  <a:lnTo>
                    <a:pt x="38099" y="173736"/>
                  </a:lnTo>
                  <a:lnTo>
                    <a:pt x="43809" y="212387"/>
                  </a:lnTo>
                  <a:lnTo>
                    <a:pt x="60552" y="247834"/>
                  </a:lnTo>
                  <a:lnTo>
                    <a:pt x="86894" y="276868"/>
                  </a:lnTo>
                  <a:lnTo>
                    <a:pt x="120419" y="296934"/>
                  </a:lnTo>
                  <a:lnTo>
                    <a:pt x="158313" y="306451"/>
                  </a:lnTo>
                  <a:lnTo>
                    <a:pt x="171449" y="307086"/>
                  </a:lnTo>
                  <a:lnTo>
                    <a:pt x="344424" y="307086"/>
                  </a:lnTo>
                  <a:lnTo>
                    <a:pt x="344424" y="356616"/>
                  </a:lnTo>
                  <a:close/>
                </a:path>
                <a:path w="344805" h="356870">
                  <a:moveTo>
                    <a:pt x="344424" y="307086"/>
                  </a:moveTo>
                  <a:lnTo>
                    <a:pt x="171449" y="307086"/>
                  </a:lnTo>
                  <a:lnTo>
                    <a:pt x="184586" y="306451"/>
                  </a:lnTo>
                  <a:lnTo>
                    <a:pt x="197470" y="304547"/>
                  </a:lnTo>
                  <a:lnTo>
                    <a:pt x="234374" y="291321"/>
                  </a:lnTo>
                  <a:lnTo>
                    <a:pt x="265742" y="268028"/>
                  </a:lnTo>
                  <a:lnTo>
                    <a:pt x="289035" y="236659"/>
                  </a:lnTo>
                  <a:lnTo>
                    <a:pt x="302262" y="199756"/>
                  </a:lnTo>
                  <a:lnTo>
                    <a:pt x="304799" y="173736"/>
                  </a:lnTo>
                  <a:lnTo>
                    <a:pt x="304799" y="164211"/>
                  </a:lnTo>
                  <a:lnTo>
                    <a:pt x="299090" y="125558"/>
                  </a:lnTo>
                  <a:lnTo>
                    <a:pt x="282347" y="90111"/>
                  </a:lnTo>
                  <a:lnTo>
                    <a:pt x="256005" y="61077"/>
                  </a:lnTo>
                  <a:lnTo>
                    <a:pt x="222480" y="41011"/>
                  </a:lnTo>
                  <a:lnTo>
                    <a:pt x="184586" y="31495"/>
                  </a:lnTo>
                  <a:lnTo>
                    <a:pt x="171449" y="30861"/>
                  </a:lnTo>
                  <a:lnTo>
                    <a:pt x="344424" y="30861"/>
                  </a:lnTo>
                  <a:lnTo>
                    <a:pt x="344424" y="307086"/>
                  </a:lnTo>
                  <a:close/>
                </a:path>
              </a:pathLst>
            </a:custGeom>
            <a:solidFill>
              <a:srgbClr val="000000">
                <a:alpha val="101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7699" y="4352924"/>
              <a:ext cx="266700" cy="276224"/>
            </a:xfrm>
            <a:prstGeom prst="rect">
              <a:avLst/>
            </a:prstGeom>
          </p:spPr>
        </p:pic>
      </p:grp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43750" y="0"/>
            <a:ext cx="4286249" cy="600074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520700"/>
            <a:ext cx="437324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495"/>
              <a:t>B</a:t>
            </a:r>
            <a:r>
              <a:rPr dirty="0" spc="45"/>
              <a:t>e</a:t>
            </a:r>
            <a:r>
              <a:rPr dirty="0" spc="570"/>
              <a:t>n</a:t>
            </a:r>
            <a:r>
              <a:rPr dirty="0" spc="45"/>
              <a:t>e</a:t>
            </a:r>
            <a:r>
              <a:rPr dirty="0" spc="-480"/>
              <a:t>f</a:t>
            </a:r>
            <a:r>
              <a:rPr dirty="0" spc="-630"/>
              <a:t>i</a:t>
            </a:r>
            <a:r>
              <a:rPr dirty="0" spc="-480"/>
              <a:t>t</a:t>
            </a:r>
            <a:r>
              <a:rPr dirty="0" spc="5"/>
              <a:t>s</a:t>
            </a:r>
            <a:r>
              <a:rPr dirty="0" spc="-885"/>
              <a:t> </a:t>
            </a:r>
            <a:r>
              <a:rPr dirty="0" spc="195"/>
              <a:t>o</a:t>
            </a:r>
            <a:r>
              <a:rPr dirty="0" spc="-484"/>
              <a:t>f</a:t>
            </a:r>
            <a:r>
              <a:rPr dirty="0" spc="-844"/>
              <a:t> </a:t>
            </a:r>
            <a:r>
              <a:rPr dirty="0" spc="-555"/>
              <a:t>I</a:t>
            </a:r>
            <a:r>
              <a:rPr dirty="0" spc="570"/>
              <a:t>n</a:t>
            </a:r>
            <a:r>
              <a:rPr dirty="0" spc="-30"/>
              <a:t>s</a:t>
            </a:r>
            <a:r>
              <a:rPr dirty="0" spc="-480"/>
              <a:t>t</a:t>
            </a:r>
            <a:r>
              <a:rPr dirty="0" spc="195"/>
              <a:t>a</a:t>
            </a:r>
            <a:r>
              <a:rPr dirty="0" spc="195"/>
              <a:t>g</a:t>
            </a:r>
            <a:r>
              <a:rPr dirty="0" spc="-254"/>
              <a:t>r</a:t>
            </a:r>
            <a:r>
              <a:rPr dirty="0" spc="195"/>
              <a:t>a</a:t>
            </a:r>
            <a:r>
              <a:rPr dirty="0" spc="1580"/>
              <a:t>m</a:t>
            </a:r>
          </a:p>
        </p:txBody>
      </p:sp>
      <p:sp>
        <p:nvSpPr>
          <p:cNvPr id="3" name="object 3"/>
          <p:cNvSpPr/>
          <p:nvPr/>
        </p:nvSpPr>
        <p:spPr>
          <a:xfrm>
            <a:off x="5522112" y="1247787"/>
            <a:ext cx="990600" cy="4229100"/>
          </a:xfrm>
          <a:custGeom>
            <a:avLst/>
            <a:gdLst/>
            <a:ahLst/>
            <a:cxnLst/>
            <a:rect l="l" t="t" r="r" b="b"/>
            <a:pathLst>
              <a:path w="990600" h="4229100">
                <a:moveTo>
                  <a:pt x="990600" y="259105"/>
                </a:moveTo>
                <a:lnTo>
                  <a:pt x="390525" y="259105"/>
                </a:lnTo>
                <a:lnTo>
                  <a:pt x="390525" y="156286"/>
                </a:lnTo>
                <a:lnTo>
                  <a:pt x="389978" y="150710"/>
                </a:lnTo>
                <a:lnTo>
                  <a:pt x="372948" y="109613"/>
                </a:lnTo>
                <a:lnTo>
                  <a:pt x="342811" y="84874"/>
                </a:lnTo>
                <a:lnTo>
                  <a:pt x="310426" y="76200"/>
                </a:lnTo>
                <a:lnTo>
                  <a:pt x="211924" y="76200"/>
                </a:lnTo>
                <a:lnTo>
                  <a:pt x="211924" y="0"/>
                </a:lnTo>
                <a:lnTo>
                  <a:pt x="173824" y="0"/>
                </a:lnTo>
                <a:lnTo>
                  <a:pt x="173824" y="76200"/>
                </a:lnTo>
                <a:lnTo>
                  <a:pt x="80098" y="76200"/>
                </a:lnTo>
                <a:lnTo>
                  <a:pt x="42773" y="87515"/>
                </a:lnTo>
                <a:lnTo>
                  <a:pt x="11315" y="118973"/>
                </a:lnTo>
                <a:lnTo>
                  <a:pt x="0" y="156286"/>
                </a:lnTo>
                <a:lnTo>
                  <a:pt x="0" y="381000"/>
                </a:lnTo>
                <a:lnTo>
                  <a:pt x="0" y="386626"/>
                </a:lnTo>
                <a:lnTo>
                  <a:pt x="11315" y="423938"/>
                </a:lnTo>
                <a:lnTo>
                  <a:pt x="42773" y="455396"/>
                </a:lnTo>
                <a:lnTo>
                  <a:pt x="80098" y="466725"/>
                </a:lnTo>
                <a:lnTo>
                  <a:pt x="173824" y="466725"/>
                </a:lnTo>
                <a:lnTo>
                  <a:pt x="173824" y="4229087"/>
                </a:lnTo>
                <a:lnTo>
                  <a:pt x="211924" y="4229087"/>
                </a:lnTo>
                <a:lnTo>
                  <a:pt x="211924" y="466725"/>
                </a:lnTo>
                <a:lnTo>
                  <a:pt x="310426" y="466725"/>
                </a:lnTo>
                <a:lnTo>
                  <a:pt x="347751" y="455396"/>
                </a:lnTo>
                <a:lnTo>
                  <a:pt x="379209" y="423938"/>
                </a:lnTo>
                <a:lnTo>
                  <a:pt x="390525" y="386626"/>
                </a:lnTo>
                <a:lnTo>
                  <a:pt x="390525" y="287680"/>
                </a:lnTo>
                <a:lnTo>
                  <a:pt x="990600" y="287680"/>
                </a:lnTo>
                <a:lnTo>
                  <a:pt x="990600" y="259105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5649912" y="1349375"/>
            <a:ext cx="131445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-170">
                <a:solidFill>
                  <a:srgbClr val="466FD5"/>
                </a:solidFill>
                <a:latin typeface="SimSun"/>
                <a:cs typeface="SimSun"/>
              </a:rPr>
              <a:t>1</a:t>
            </a:r>
            <a:endParaRPr sz="2000">
              <a:latin typeface="SimSun"/>
              <a:cs typeface="SimSu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45275" y="1411287"/>
            <a:ext cx="2988945" cy="16459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B</a:t>
            </a:r>
            <a:r>
              <a:rPr dirty="0" sz="1650" spc="-155">
                <a:solidFill>
                  <a:srgbClr val="466FD5"/>
                </a:solidFill>
                <a:latin typeface="SimSun"/>
                <a:cs typeface="SimSun"/>
              </a:rPr>
              <a:t>r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a</a:t>
            </a: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n</a:t>
            </a:r>
            <a:r>
              <a:rPr dirty="0" sz="1650" spc="175">
                <a:solidFill>
                  <a:srgbClr val="466FD5"/>
                </a:solidFill>
                <a:latin typeface="SimSun"/>
                <a:cs typeface="SimSun"/>
              </a:rPr>
              <a:t>d</a:t>
            </a:r>
            <a:r>
              <a:rPr dirty="0" sz="1650" spc="-405">
                <a:solidFill>
                  <a:srgbClr val="466FD5"/>
                </a:solidFill>
                <a:latin typeface="SimSun"/>
                <a:cs typeface="SimSun"/>
              </a:rPr>
              <a:t> </a:t>
            </a:r>
            <a:r>
              <a:rPr dirty="0" sz="1650" spc="220">
                <a:solidFill>
                  <a:srgbClr val="466FD5"/>
                </a:solidFill>
                <a:latin typeface="SimSun"/>
                <a:cs typeface="SimSun"/>
              </a:rPr>
              <a:t>E</a:t>
            </a:r>
            <a:r>
              <a:rPr dirty="0" sz="1650" spc="145">
                <a:solidFill>
                  <a:srgbClr val="466FD5"/>
                </a:solidFill>
                <a:latin typeface="SimSun"/>
                <a:cs typeface="SimSun"/>
              </a:rPr>
              <a:t>x</a:t>
            </a:r>
            <a:r>
              <a:rPr dirty="0" sz="1650" spc="145">
                <a:solidFill>
                  <a:srgbClr val="466FD5"/>
                </a:solidFill>
                <a:latin typeface="SimSun"/>
                <a:cs typeface="SimSun"/>
              </a:rPr>
              <a:t>p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o</a:t>
            </a:r>
            <a:r>
              <a:rPr dirty="0" sz="1650" spc="-5">
                <a:solidFill>
                  <a:srgbClr val="466FD5"/>
                </a:solidFill>
                <a:latin typeface="SimSun"/>
                <a:cs typeface="SimSun"/>
              </a:rPr>
              <a:t>s</a:t>
            </a:r>
            <a:r>
              <a:rPr dirty="0" sz="1650" spc="220">
                <a:solidFill>
                  <a:srgbClr val="466FD5"/>
                </a:solidFill>
                <a:latin typeface="SimSun"/>
                <a:cs typeface="SimSun"/>
              </a:rPr>
              <a:t>u</a:t>
            </a:r>
            <a:r>
              <a:rPr dirty="0" sz="1650" spc="-155">
                <a:solidFill>
                  <a:srgbClr val="466FD5"/>
                </a:solidFill>
                <a:latin typeface="SimSun"/>
                <a:cs typeface="SimSun"/>
              </a:rPr>
              <a:t>r</a:t>
            </a:r>
            <a:r>
              <a:rPr dirty="0" sz="1650" spc="45">
                <a:solidFill>
                  <a:srgbClr val="466FD5"/>
                </a:solidFill>
                <a:latin typeface="SimSun"/>
                <a:cs typeface="SimSun"/>
              </a:rPr>
              <a:t>e</a:t>
            </a:r>
            <a:endParaRPr sz="1650">
              <a:latin typeface="SimSun"/>
              <a:cs typeface="SimSun"/>
            </a:endParaRPr>
          </a:p>
          <a:p>
            <a:pPr marL="12700" marR="5080">
              <a:lnSpc>
                <a:spcPct val="149700"/>
              </a:lnSpc>
              <a:spcBef>
                <a:spcPts val="1040"/>
              </a:spcBef>
            </a:pP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m</a:t>
            </a:r>
            <a:r>
              <a:rPr dirty="0" sz="1350" spc="-150">
                <a:solidFill>
                  <a:srgbClr val="15203F"/>
                </a:solidFill>
                <a:latin typeface="Roboto"/>
                <a:cs typeface="Roboto"/>
              </a:rPr>
              <a:t>'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v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b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d 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reach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make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it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effective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platform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for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building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brand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awareness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reaching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new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audiences.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926800" y="2181237"/>
            <a:ext cx="981075" cy="390525"/>
          </a:xfrm>
          <a:custGeom>
            <a:avLst/>
            <a:gdLst/>
            <a:ahLst/>
            <a:cxnLst/>
            <a:rect l="l" t="t" r="r" b="b"/>
            <a:pathLst>
              <a:path w="981075" h="390525">
                <a:moveTo>
                  <a:pt x="981075" y="80086"/>
                </a:moveTo>
                <a:lnTo>
                  <a:pt x="969759" y="42773"/>
                </a:lnTo>
                <a:lnTo>
                  <a:pt x="938301" y="11315"/>
                </a:lnTo>
                <a:lnTo>
                  <a:pt x="900976" y="0"/>
                </a:lnTo>
                <a:lnTo>
                  <a:pt x="680173" y="0"/>
                </a:lnTo>
                <a:lnTo>
                  <a:pt x="642848" y="11315"/>
                </a:lnTo>
                <a:lnTo>
                  <a:pt x="611390" y="42773"/>
                </a:lnTo>
                <a:lnTo>
                  <a:pt x="600075" y="80086"/>
                </a:lnTo>
                <a:lnTo>
                  <a:pt x="600075" y="182905"/>
                </a:lnTo>
                <a:lnTo>
                  <a:pt x="0" y="182905"/>
                </a:lnTo>
                <a:lnTo>
                  <a:pt x="0" y="211480"/>
                </a:lnTo>
                <a:lnTo>
                  <a:pt x="600075" y="211480"/>
                </a:lnTo>
                <a:lnTo>
                  <a:pt x="600075" y="304800"/>
                </a:lnTo>
                <a:lnTo>
                  <a:pt x="600075" y="310426"/>
                </a:lnTo>
                <a:lnTo>
                  <a:pt x="600621" y="316001"/>
                </a:lnTo>
                <a:lnTo>
                  <a:pt x="617651" y="357098"/>
                </a:lnTo>
                <a:lnTo>
                  <a:pt x="647788" y="381838"/>
                </a:lnTo>
                <a:lnTo>
                  <a:pt x="680173" y="390525"/>
                </a:lnTo>
                <a:lnTo>
                  <a:pt x="900976" y="390525"/>
                </a:lnTo>
                <a:lnTo>
                  <a:pt x="938301" y="379196"/>
                </a:lnTo>
                <a:lnTo>
                  <a:pt x="969759" y="347738"/>
                </a:lnTo>
                <a:lnTo>
                  <a:pt x="981075" y="310426"/>
                </a:lnTo>
                <a:lnTo>
                  <a:pt x="981075" y="80086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5630862" y="2206625"/>
            <a:ext cx="167640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14">
                <a:solidFill>
                  <a:srgbClr val="466FD5"/>
                </a:solidFill>
                <a:latin typeface="SimSun"/>
                <a:cs typeface="SimSun"/>
              </a:rPr>
              <a:t>2</a:t>
            </a:r>
            <a:endParaRPr sz="2000">
              <a:latin typeface="SimSun"/>
              <a:cs typeface="SimSu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911350" y="2268537"/>
            <a:ext cx="2874010" cy="16459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564640">
              <a:lnSpc>
                <a:spcPct val="100000"/>
              </a:lnSpc>
              <a:spcBef>
                <a:spcPts val="135"/>
              </a:spcBef>
            </a:pPr>
            <a:r>
              <a:rPr dirty="0" sz="1650" spc="190">
                <a:solidFill>
                  <a:srgbClr val="466FD5"/>
                </a:solidFill>
                <a:latin typeface="SimSun"/>
                <a:cs typeface="SimSun"/>
              </a:rPr>
              <a:t>Engagement</a:t>
            </a:r>
            <a:endParaRPr sz="1650">
              <a:latin typeface="SimSun"/>
              <a:cs typeface="SimSun"/>
            </a:endParaRPr>
          </a:p>
          <a:p>
            <a:pPr algn="r" marL="12700" marR="7620" indent="219075">
              <a:lnSpc>
                <a:spcPct val="149700"/>
              </a:lnSpc>
              <a:spcBef>
                <a:spcPts val="1040"/>
              </a:spcBef>
            </a:pP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m</a:t>
            </a:r>
            <a:r>
              <a:rPr dirty="0" sz="1350" spc="-150">
                <a:solidFill>
                  <a:srgbClr val="15203F"/>
                </a:solidFill>
                <a:latin typeface="Roboto"/>
                <a:cs typeface="Roboto"/>
              </a:rPr>
              <a:t>'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15">
                <a:solidFill>
                  <a:srgbClr val="15203F"/>
                </a:solidFill>
                <a:latin typeface="Roboto"/>
                <a:cs typeface="Roboto"/>
              </a:rPr>
              <a:t>m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e 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makes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it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effective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platform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for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building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relationships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with customers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connecting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with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audience.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522112" y="3524262"/>
            <a:ext cx="990600" cy="390525"/>
          </a:xfrm>
          <a:custGeom>
            <a:avLst/>
            <a:gdLst/>
            <a:ahLst/>
            <a:cxnLst/>
            <a:rect l="l" t="t" r="r" b="b"/>
            <a:pathLst>
              <a:path w="990600" h="390525">
                <a:moveTo>
                  <a:pt x="990600" y="173380"/>
                </a:moveTo>
                <a:lnTo>
                  <a:pt x="390525" y="173380"/>
                </a:lnTo>
                <a:lnTo>
                  <a:pt x="390525" y="80086"/>
                </a:lnTo>
                <a:lnTo>
                  <a:pt x="389978" y="74510"/>
                </a:lnTo>
                <a:lnTo>
                  <a:pt x="372948" y="33413"/>
                </a:lnTo>
                <a:lnTo>
                  <a:pt x="342811" y="8674"/>
                </a:lnTo>
                <a:lnTo>
                  <a:pt x="310426" y="0"/>
                </a:lnTo>
                <a:lnTo>
                  <a:pt x="80098" y="0"/>
                </a:lnTo>
                <a:lnTo>
                  <a:pt x="42773" y="11315"/>
                </a:lnTo>
                <a:lnTo>
                  <a:pt x="11315" y="42773"/>
                </a:lnTo>
                <a:lnTo>
                  <a:pt x="0" y="80086"/>
                </a:lnTo>
                <a:lnTo>
                  <a:pt x="0" y="304800"/>
                </a:lnTo>
                <a:lnTo>
                  <a:pt x="0" y="310426"/>
                </a:lnTo>
                <a:lnTo>
                  <a:pt x="11315" y="347738"/>
                </a:lnTo>
                <a:lnTo>
                  <a:pt x="42773" y="379196"/>
                </a:lnTo>
                <a:lnTo>
                  <a:pt x="80098" y="390525"/>
                </a:lnTo>
                <a:lnTo>
                  <a:pt x="310426" y="390525"/>
                </a:lnTo>
                <a:lnTo>
                  <a:pt x="347751" y="379196"/>
                </a:lnTo>
                <a:lnTo>
                  <a:pt x="379209" y="347738"/>
                </a:lnTo>
                <a:lnTo>
                  <a:pt x="390525" y="310426"/>
                </a:lnTo>
                <a:lnTo>
                  <a:pt x="390525" y="211480"/>
                </a:lnTo>
                <a:lnTo>
                  <a:pt x="990600" y="211480"/>
                </a:lnTo>
                <a:lnTo>
                  <a:pt x="990600" y="173380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5630862" y="3549650"/>
            <a:ext cx="164465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90">
                <a:solidFill>
                  <a:srgbClr val="466FD5"/>
                </a:solidFill>
                <a:latin typeface="SimSun"/>
                <a:cs typeface="SimSun"/>
              </a:rPr>
              <a:t>3</a:t>
            </a:r>
            <a:endParaRPr sz="2000">
              <a:latin typeface="SimSun"/>
              <a:cs typeface="SimSu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45275" y="3611562"/>
            <a:ext cx="3006090" cy="16459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>
                <a:solidFill>
                  <a:srgbClr val="466FD5"/>
                </a:solidFill>
                <a:latin typeface="SimSun"/>
                <a:cs typeface="SimSun"/>
              </a:rPr>
              <a:t>Opportunities</a:t>
            </a:r>
            <a:endParaRPr sz="1650">
              <a:latin typeface="SimSun"/>
              <a:cs typeface="SimSun"/>
            </a:endParaRPr>
          </a:p>
          <a:p>
            <a:pPr marL="12700" marR="5080">
              <a:lnSpc>
                <a:spcPct val="149700"/>
              </a:lnSpc>
              <a:spcBef>
                <a:spcPts val="1040"/>
              </a:spcBef>
            </a:pP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 provides businesses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creators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with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unique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opportunities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such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as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influencer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marketing,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sponsored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content,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e-commerce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integrations.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1454150"/>
            <a:ext cx="228790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100"/>
              <a:t>Conclusion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30362" y="2359025"/>
            <a:ext cx="2379345" cy="2002789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40">
                <a:solidFill>
                  <a:srgbClr val="466FD5"/>
                </a:solidFill>
                <a:latin typeface="SimSun"/>
                <a:cs typeface="SimSun"/>
              </a:rPr>
              <a:t>Connect</a:t>
            </a:r>
            <a:endParaRPr sz="2000">
              <a:latin typeface="SimSun"/>
              <a:cs typeface="SimSun"/>
            </a:endParaRPr>
          </a:p>
          <a:p>
            <a:pPr marL="12700" marR="5080">
              <a:lnSpc>
                <a:spcPct val="150500"/>
              </a:lnSpc>
              <a:spcBef>
                <a:spcPts val="955"/>
              </a:spcBef>
            </a:pP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m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25">
                <a:solidFill>
                  <a:srgbClr val="15203F"/>
                </a:solidFill>
                <a:latin typeface="Roboto"/>
                <a:cs typeface="Roboto"/>
              </a:rPr>
              <a:t>w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f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oo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f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r 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connecting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with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people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around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world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exploring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different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cultures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perspectives.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493517" y="2359025"/>
            <a:ext cx="2332355" cy="2002789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solidFill>
                  <a:srgbClr val="466FD5"/>
                </a:solidFill>
                <a:latin typeface="SimSun"/>
                <a:cs typeface="SimSun"/>
              </a:rPr>
              <a:t>Create</a:t>
            </a:r>
            <a:endParaRPr sz="2000">
              <a:latin typeface="SimSun"/>
              <a:cs typeface="SimSun"/>
            </a:endParaRPr>
          </a:p>
          <a:p>
            <a:pPr marL="12700" marR="5080">
              <a:lnSpc>
                <a:spcPct val="150500"/>
              </a:lnSpc>
              <a:spcBef>
                <a:spcPts val="955"/>
              </a:spcBef>
            </a:pP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Whether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you're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business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owner,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influencer, or creator,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Instagram provides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endless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opportunities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for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creativity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self-expression.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356673" y="2359025"/>
            <a:ext cx="2425065" cy="2002789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250">
                <a:solidFill>
                  <a:srgbClr val="466FD5"/>
                </a:solidFill>
                <a:latin typeface="SimSun"/>
                <a:cs typeface="SimSun"/>
              </a:rPr>
              <a:t>Grow</a:t>
            </a:r>
            <a:endParaRPr sz="2000">
              <a:latin typeface="SimSun"/>
              <a:cs typeface="SimSun"/>
            </a:endParaRPr>
          </a:p>
          <a:p>
            <a:pPr marL="12700" marR="5080">
              <a:lnSpc>
                <a:spcPct val="150500"/>
              </a:lnSpc>
              <a:spcBef>
                <a:spcPts val="955"/>
              </a:spcBef>
            </a:pP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W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15">
                <a:solidFill>
                  <a:srgbClr val="15203F"/>
                </a:solidFill>
                <a:latin typeface="Roboto"/>
                <a:cs typeface="Roboto"/>
              </a:rPr>
              <a:t>m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 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broad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reach,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can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p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b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ss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d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v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d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 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grow</a:t>
            </a:r>
            <a:r>
              <a:rPr dirty="0" sz="1350" spc="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their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following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achieve their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goals.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430000" cy="6686550"/>
          </a:xfrm>
          <a:custGeom>
            <a:avLst/>
            <a:gdLst/>
            <a:ahLst/>
            <a:cxnLst/>
            <a:rect l="l" t="t" r="r" b="b"/>
            <a:pathLst>
              <a:path w="11430000" h="6686550">
                <a:moveTo>
                  <a:pt x="11429999" y="6686549"/>
                </a:moveTo>
                <a:lnTo>
                  <a:pt x="0" y="6686549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686549"/>
                </a:lnTo>
                <a:close/>
              </a:path>
            </a:pathLst>
          </a:custGeom>
          <a:solidFill>
            <a:srgbClr val="FAFBF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473075"/>
            <a:ext cx="422084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160">
                <a:latin typeface="Cambria"/>
                <a:cs typeface="Cambria"/>
              </a:rPr>
              <a:t>History</a:t>
            </a:r>
            <a:r>
              <a:rPr dirty="0" spc="40">
                <a:latin typeface="Cambria"/>
                <a:cs typeface="Cambria"/>
              </a:rPr>
              <a:t> </a:t>
            </a:r>
            <a:r>
              <a:rPr dirty="0" spc="135">
                <a:latin typeface="Cambria"/>
                <a:cs typeface="Cambria"/>
              </a:rPr>
              <a:t>of</a:t>
            </a:r>
            <a:r>
              <a:rPr dirty="0" spc="65">
                <a:latin typeface="Cambria"/>
                <a:cs typeface="Cambria"/>
              </a:rPr>
              <a:t> </a:t>
            </a:r>
            <a:r>
              <a:rPr dirty="0" spc="204">
                <a:latin typeface="Cambria"/>
                <a:cs typeface="Cambria"/>
              </a:rPr>
              <a:t>Instagram</a:t>
            </a:r>
          </a:p>
        </p:txBody>
      </p:sp>
      <p:sp>
        <p:nvSpPr>
          <p:cNvPr id="4" name="object 4"/>
          <p:cNvSpPr/>
          <p:nvPr/>
        </p:nvSpPr>
        <p:spPr>
          <a:xfrm>
            <a:off x="5522112" y="1200162"/>
            <a:ext cx="990600" cy="5019675"/>
          </a:xfrm>
          <a:custGeom>
            <a:avLst/>
            <a:gdLst/>
            <a:ahLst/>
            <a:cxnLst/>
            <a:rect l="l" t="t" r="r" b="b"/>
            <a:pathLst>
              <a:path w="990600" h="5019675">
                <a:moveTo>
                  <a:pt x="990600" y="249580"/>
                </a:moveTo>
                <a:lnTo>
                  <a:pt x="390525" y="249580"/>
                </a:lnTo>
                <a:lnTo>
                  <a:pt x="390525" y="156286"/>
                </a:lnTo>
                <a:lnTo>
                  <a:pt x="389978" y="150710"/>
                </a:lnTo>
                <a:lnTo>
                  <a:pt x="372948" y="109613"/>
                </a:lnTo>
                <a:lnTo>
                  <a:pt x="342811" y="84874"/>
                </a:lnTo>
                <a:lnTo>
                  <a:pt x="310426" y="76200"/>
                </a:lnTo>
                <a:lnTo>
                  <a:pt x="211924" y="76200"/>
                </a:lnTo>
                <a:lnTo>
                  <a:pt x="211924" y="0"/>
                </a:lnTo>
                <a:lnTo>
                  <a:pt x="173824" y="0"/>
                </a:lnTo>
                <a:lnTo>
                  <a:pt x="173824" y="76200"/>
                </a:lnTo>
                <a:lnTo>
                  <a:pt x="80098" y="76200"/>
                </a:lnTo>
                <a:lnTo>
                  <a:pt x="42773" y="87515"/>
                </a:lnTo>
                <a:lnTo>
                  <a:pt x="11315" y="118973"/>
                </a:lnTo>
                <a:lnTo>
                  <a:pt x="0" y="156286"/>
                </a:lnTo>
                <a:lnTo>
                  <a:pt x="0" y="371475"/>
                </a:lnTo>
                <a:lnTo>
                  <a:pt x="0" y="377101"/>
                </a:lnTo>
                <a:lnTo>
                  <a:pt x="11315" y="414413"/>
                </a:lnTo>
                <a:lnTo>
                  <a:pt x="42773" y="445871"/>
                </a:lnTo>
                <a:lnTo>
                  <a:pt x="80098" y="457200"/>
                </a:lnTo>
                <a:lnTo>
                  <a:pt x="173824" y="457200"/>
                </a:lnTo>
                <a:lnTo>
                  <a:pt x="173824" y="5019662"/>
                </a:lnTo>
                <a:lnTo>
                  <a:pt x="211924" y="5019662"/>
                </a:lnTo>
                <a:lnTo>
                  <a:pt x="211924" y="457200"/>
                </a:lnTo>
                <a:lnTo>
                  <a:pt x="310426" y="457200"/>
                </a:lnTo>
                <a:lnTo>
                  <a:pt x="347751" y="445871"/>
                </a:lnTo>
                <a:lnTo>
                  <a:pt x="379209" y="414413"/>
                </a:lnTo>
                <a:lnTo>
                  <a:pt x="390525" y="377101"/>
                </a:lnTo>
                <a:lnTo>
                  <a:pt x="390525" y="287680"/>
                </a:lnTo>
                <a:lnTo>
                  <a:pt x="990600" y="287680"/>
                </a:lnTo>
                <a:lnTo>
                  <a:pt x="990600" y="249580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5649912" y="1301750"/>
            <a:ext cx="131445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-275">
                <a:solidFill>
                  <a:srgbClr val="466FD5"/>
                </a:solidFill>
                <a:latin typeface="Cambria"/>
                <a:cs typeface="Cambria"/>
              </a:rPr>
              <a:t>1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645275" y="1363662"/>
            <a:ext cx="2854325" cy="13315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-40">
                <a:solidFill>
                  <a:srgbClr val="466FD5"/>
                </a:solidFill>
                <a:latin typeface="Cambria"/>
                <a:cs typeface="Cambria"/>
              </a:rPr>
              <a:t>2010</a:t>
            </a:r>
            <a:r>
              <a:rPr dirty="0" sz="1650" spc="8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05">
                <a:solidFill>
                  <a:srgbClr val="466FD5"/>
                </a:solidFill>
                <a:latin typeface="Cambria"/>
                <a:cs typeface="Cambria"/>
              </a:rPr>
              <a:t>-</a:t>
            </a:r>
            <a:r>
              <a:rPr dirty="0" sz="1650" spc="85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14">
                <a:solidFill>
                  <a:srgbClr val="466FD5"/>
                </a:solidFill>
                <a:latin typeface="Cambria"/>
                <a:cs typeface="Cambria"/>
              </a:rPr>
              <a:t>The</a:t>
            </a:r>
            <a:r>
              <a:rPr dirty="0" sz="1650" spc="9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35">
                <a:solidFill>
                  <a:srgbClr val="466FD5"/>
                </a:solidFill>
                <a:latin typeface="Cambria"/>
                <a:cs typeface="Cambria"/>
              </a:rPr>
              <a:t>Beginning</a:t>
            </a:r>
            <a:endParaRPr sz="1650">
              <a:latin typeface="Cambria"/>
              <a:cs typeface="Cambria"/>
            </a:endParaRPr>
          </a:p>
          <a:p>
            <a:pPr marL="12700" marR="5080">
              <a:lnSpc>
                <a:spcPct val="150500"/>
              </a:lnSpc>
              <a:spcBef>
                <a:spcPts val="955"/>
              </a:spcBef>
            </a:pP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was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founded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by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Kevin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Systrom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Mike Krieger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as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photo-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sharing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app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exclusively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for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iOS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users.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926800" y="2133612"/>
            <a:ext cx="981075" cy="381000"/>
          </a:xfrm>
          <a:custGeom>
            <a:avLst/>
            <a:gdLst/>
            <a:ahLst/>
            <a:cxnLst/>
            <a:rect l="l" t="t" r="r" b="b"/>
            <a:pathLst>
              <a:path w="981075" h="381000">
                <a:moveTo>
                  <a:pt x="981075" y="80086"/>
                </a:moveTo>
                <a:lnTo>
                  <a:pt x="969759" y="42773"/>
                </a:lnTo>
                <a:lnTo>
                  <a:pt x="938301" y="11315"/>
                </a:lnTo>
                <a:lnTo>
                  <a:pt x="900976" y="0"/>
                </a:lnTo>
                <a:lnTo>
                  <a:pt x="680173" y="0"/>
                </a:lnTo>
                <a:lnTo>
                  <a:pt x="642848" y="11315"/>
                </a:lnTo>
                <a:lnTo>
                  <a:pt x="611390" y="42773"/>
                </a:lnTo>
                <a:lnTo>
                  <a:pt x="600075" y="80086"/>
                </a:lnTo>
                <a:lnTo>
                  <a:pt x="600075" y="173380"/>
                </a:lnTo>
                <a:lnTo>
                  <a:pt x="0" y="173380"/>
                </a:lnTo>
                <a:lnTo>
                  <a:pt x="0" y="211480"/>
                </a:lnTo>
                <a:lnTo>
                  <a:pt x="600075" y="211480"/>
                </a:lnTo>
                <a:lnTo>
                  <a:pt x="600075" y="295275"/>
                </a:lnTo>
                <a:lnTo>
                  <a:pt x="600075" y="300901"/>
                </a:lnTo>
                <a:lnTo>
                  <a:pt x="600621" y="306476"/>
                </a:lnTo>
                <a:lnTo>
                  <a:pt x="617651" y="347573"/>
                </a:lnTo>
                <a:lnTo>
                  <a:pt x="647788" y="372313"/>
                </a:lnTo>
                <a:lnTo>
                  <a:pt x="680173" y="381000"/>
                </a:lnTo>
                <a:lnTo>
                  <a:pt x="900976" y="381000"/>
                </a:lnTo>
                <a:lnTo>
                  <a:pt x="938301" y="369671"/>
                </a:lnTo>
                <a:lnTo>
                  <a:pt x="969759" y="338213"/>
                </a:lnTo>
                <a:lnTo>
                  <a:pt x="981075" y="300901"/>
                </a:lnTo>
                <a:lnTo>
                  <a:pt x="981075" y="80086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5630862" y="2159000"/>
            <a:ext cx="167640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solidFill>
                  <a:srgbClr val="466FD5"/>
                </a:solidFill>
                <a:latin typeface="Cambria"/>
                <a:cs typeface="Cambria"/>
              </a:rPr>
              <a:t>2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82775" y="2220912"/>
            <a:ext cx="2900045" cy="13315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59690">
              <a:lnSpc>
                <a:spcPct val="100000"/>
              </a:lnSpc>
              <a:spcBef>
                <a:spcPts val="135"/>
              </a:spcBef>
            </a:pPr>
            <a:r>
              <a:rPr dirty="0" sz="1650" spc="-50">
                <a:solidFill>
                  <a:srgbClr val="466FD5"/>
                </a:solidFill>
                <a:latin typeface="Cambria"/>
                <a:cs typeface="Cambria"/>
              </a:rPr>
              <a:t>2012</a:t>
            </a:r>
            <a:r>
              <a:rPr dirty="0" sz="1650" spc="35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05">
                <a:solidFill>
                  <a:srgbClr val="466FD5"/>
                </a:solidFill>
                <a:latin typeface="Cambria"/>
                <a:cs typeface="Cambria"/>
              </a:rPr>
              <a:t>-</a:t>
            </a:r>
            <a:r>
              <a:rPr dirty="0" sz="1650" spc="9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00">
                <a:solidFill>
                  <a:srgbClr val="466FD5"/>
                </a:solidFill>
                <a:latin typeface="Cambria"/>
                <a:cs typeface="Cambria"/>
              </a:rPr>
              <a:t>Facebook</a:t>
            </a:r>
            <a:r>
              <a:rPr dirty="0" sz="1650" spc="6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05">
                <a:solidFill>
                  <a:srgbClr val="466FD5"/>
                </a:solidFill>
                <a:latin typeface="Cambria"/>
                <a:cs typeface="Cambria"/>
              </a:rPr>
              <a:t>Acquisition</a:t>
            </a:r>
            <a:endParaRPr sz="1650">
              <a:latin typeface="Cambria"/>
              <a:cs typeface="Cambria"/>
            </a:endParaRPr>
          </a:p>
          <a:p>
            <a:pPr algn="r" marL="12700" marR="39370" indent="104775">
              <a:lnSpc>
                <a:spcPct val="152800"/>
              </a:lnSpc>
              <a:spcBef>
                <a:spcPts val="915"/>
              </a:spcBef>
            </a:pP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Facebook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acquired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for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$1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b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illi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,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x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d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c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v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40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0</a:t>
            </a:r>
            <a:endParaRPr sz="1350">
              <a:latin typeface="Roboto"/>
              <a:cs typeface="Roboto"/>
            </a:endParaRPr>
          </a:p>
          <a:p>
            <a:pPr algn="r" marR="5080">
              <a:lnSpc>
                <a:spcPct val="100000"/>
              </a:lnSpc>
              <a:spcBef>
                <a:spcPts val="780"/>
              </a:spcBef>
            </a:pPr>
            <a:r>
              <a:rPr dirty="0" sz="1350" spc="15">
                <a:solidFill>
                  <a:srgbClr val="15203F"/>
                </a:solidFill>
                <a:latin typeface="Roboto"/>
                <a:cs typeface="Roboto"/>
              </a:rPr>
              <a:t>m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illi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5522112" y="3162312"/>
            <a:ext cx="990600" cy="390525"/>
          </a:xfrm>
          <a:custGeom>
            <a:avLst/>
            <a:gdLst/>
            <a:ahLst/>
            <a:cxnLst/>
            <a:rect l="l" t="t" r="r" b="b"/>
            <a:pathLst>
              <a:path w="990600" h="390525">
                <a:moveTo>
                  <a:pt x="990600" y="182905"/>
                </a:moveTo>
                <a:lnTo>
                  <a:pt x="390525" y="182905"/>
                </a:lnTo>
                <a:lnTo>
                  <a:pt x="390525" y="80086"/>
                </a:lnTo>
                <a:lnTo>
                  <a:pt x="389978" y="74510"/>
                </a:lnTo>
                <a:lnTo>
                  <a:pt x="372948" y="33413"/>
                </a:lnTo>
                <a:lnTo>
                  <a:pt x="342811" y="8674"/>
                </a:lnTo>
                <a:lnTo>
                  <a:pt x="310426" y="0"/>
                </a:lnTo>
                <a:lnTo>
                  <a:pt x="80098" y="0"/>
                </a:lnTo>
                <a:lnTo>
                  <a:pt x="42773" y="11315"/>
                </a:lnTo>
                <a:lnTo>
                  <a:pt x="11315" y="42773"/>
                </a:lnTo>
                <a:lnTo>
                  <a:pt x="0" y="80086"/>
                </a:lnTo>
                <a:lnTo>
                  <a:pt x="0" y="304800"/>
                </a:lnTo>
                <a:lnTo>
                  <a:pt x="0" y="310426"/>
                </a:lnTo>
                <a:lnTo>
                  <a:pt x="11315" y="347738"/>
                </a:lnTo>
                <a:lnTo>
                  <a:pt x="42773" y="379196"/>
                </a:lnTo>
                <a:lnTo>
                  <a:pt x="80098" y="390525"/>
                </a:lnTo>
                <a:lnTo>
                  <a:pt x="310426" y="390525"/>
                </a:lnTo>
                <a:lnTo>
                  <a:pt x="347751" y="379196"/>
                </a:lnTo>
                <a:lnTo>
                  <a:pt x="379209" y="347738"/>
                </a:lnTo>
                <a:lnTo>
                  <a:pt x="390525" y="310426"/>
                </a:lnTo>
                <a:lnTo>
                  <a:pt x="390525" y="211480"/>
                </a:lnTo>
                <a:lnTo>
                  <a:pt x="990600" y="211480"/>
                </a:lnTo>
                <a:lnTo>
                  <a:pt x="990600" y="182905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5630862" y="3187699"/>
            <a:ext cx="164465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-15">
                <a:solidFill>
                  <a:srgbClr val="466FD5"/>
                </a:solidFill>
                <a:latin typeface="Cambria"/>
                <a:cs typeface="Cambria"/>
              </a:rPr>
              <a:t>3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645275" y="3249612"/>
            <a:ext cx="2924175" cy="16459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-60">
                <a:solidFill>
                  <a:srgbClr val="466FD5"/>
                </a:solidFill>
                <a:latin typeface="Cambria"/>
                <a:cs typeface="Cambria"/>
              </a:rPr>
              <a:t>2015</a:t>
            </a:r>
            <a:r>
              <a:rPr dirty="0" sz="1650" spc="7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05">
                <a:solidFill>
                  <a:srgbClr val="466FD5"/>
                </a:solidFill>
                <a:latin typeface="Cambria"/>
                <a:cs typeface="Cambria"/>
              </a:rPr>
              <a:t>-</a:t>
            </a:r>
            <a:r>
              <a:rPr dirty="0" sz="1650" spc="8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10">
                <a:solidFill>
                  <a:srgbClr val="466FD5"/>
                </a:solidFill>
                <a:latin typeface="Cambria"/>
                <a:cs typeface="Cambria"/>
              </a:rPr>
              <a:t>Expansion</a:t>
            </a:r>
            <a:endParaRPr sz="1650">
              <a:latin typeface="Cambria"/>
              <a:cs typeface="Cambria"/>
            </a:endParaRPr>
          </a:p>
          <a:p>
            <a:pPr marL="12700" marR="5080">
              <a:lnSpc>
                <a:spcPct val="149700"/>
              </a:lnSpc>
              <a:spcBef>
                <a:spcPts val="1040"/>
              </a:spcBef>
            </a:pP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opened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up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Android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users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introduced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new features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such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as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videos,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direct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messaging,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paid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advertising.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926800" y="4267212"/>
            <a:ext cx="981075" cy="381000"/>
          </a:xfrm>
          <a:custGeom>
            <a:avLst/>
            <a:gdLst/>
            <a:ahLst/>
            <a:cxnLst/>
            <a:rect l="l" t="t" r="r" b="b"/>
            <a:pathLst>
              <a:path w="981075" h="381000">
                <a:moveTo>
                  <a:pt x="981075" y="80086"/>
                </a:moveTo>
                <a:lnTo>
                  <a:pt x="969759" y="42773"/>
                </a:lnTo>
                <a:lnTo>
                  <a:pt x="938301" y="11315"/>
                </a:lnTo>
                <a:lnTo>
                  <a:pt x="900976" y="0"/>
                </a:lnTo>
                <a:lnTo>
                  <a:pt x="680173" y="0"/>
                </a:lnTo>
                <a:lnTo>
                  <a:pt x="642848" y="11315"/>
                </a:lnTo>
                <a:lnTo>
                  <a:pt x="611390" y="42773"/>
                </a:lnTo>
                <a:lnTo>
                  <a:pt x="600075" y="80086"/>
                </a:lnTo>
                <a:lnTo>
                  <a:pt x="600075" y="173380"/>
                </a:lnTo>
                <a:lnTo>
                  <a:pt x="0" y="173380"/>
                </a:lnTo>
                <a:lnTo>
                  <a:pt x="0" y="211480"/>
                </a:lnTo>
                <a:lnTo>
                  <a:pt x="600075" y="211480"/>
                </a:lnTo>
                <a:lnTo>
                  <a:pt x="600075" y="295275"/>
                </a:lnTo>
                <a:lnTo>
                  <a:pt x="600075" y="300901"/>
                </a:lnTo>
                <a:lnTo>
                  <a:pt x="600621" y="306476"/>
                </a:lnTo>
                <a:lnTo>
                  <a:pt x="617651" y="347573"/>
                </a:lnTo>
                <a:lnTo>
                  <a:pt x="647788" y="372313"/>
                </a:lnTo>
                <a:lnTo>
                  <a:pt x="680173" y="381000"/>
                </a:lnTo>
                <a:lnTo>
                  <a:pt x="900976" y="381000"/>
                </a:lnTo>
                <a:lnTo>
                  <a:pt x="938301" y="369671"/>
                </a:lnTo>
                <a:lnTo>
                  <a:pt x="969759" y="338213"/>
                </a:lnTo>
                <a:lnTo>
                  <a:pt x="981075" y="300901"/>
                </a:lnTo>
                <a:lnTo>
                  <a:pt x="981075" y="80086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5626100" y="4283075"/>
            <a:ext cx="174625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65">
                <a:solidFill>
                  <a:srgbClr val="466FD5"/>
                </a:solidFill>
                <a:latin typeface="Cambria"/>
                <a:cs typeface="Cambria"/>
              </a:rPr>
              <a:t>4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630362" y="4354512"/>
            <a:ext cx="3158490" cy="16363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664845">
              <a:lnSpc>
                <a:spcPct val="100000"/>
              </a:lnSpc>
              <a:spcBef>
                <a:spcPts val="135"/>
              </a:spcBef>
            </a:pPr>
            <a:r>
              <a:rPr dirty="0" sz="1650" spc="15">
                <a:solidFill>
                  <a:srgbClr val="466FD5"/>
                </a:solidFill>
                <a:latin typeface="Cambria"/>
                <a:cs typeface="Cambria"/>
              </a:rPr>
              <a:t>2020</a:t>
            </a:r>
            <a:r>
              <a:rPr dirty="0" sz="1650" spc="85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05">
                <a:solidFill>
                  <a:srgbClr val="466FD5"/>
                </a:solidFill>
                <a:latin typeface="Cambria"/>
                <a:cs typeface="Cambria"/>
              </a:rPr>
              <a:t>-</a:t>
            </a:r>
            <a:r>
              <a:rPr dirty="0" sz="1650" spc="9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95">
                <a:solidFill>
                  <a:srgbClr val="466FD5"/>
                </a:solidFill>
                <a:latin typeface="Cambria"/>
                <a:cs typeface="Cambria"/>
              </a:rPr>
              <a:t>Reels</a:t>
            </a:r>
            <a:r>
              <a:rPr dirty="0" sz="1650" spc="6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25">
                <a:solidFill>
                  <a:srgbClr val="466FD5"/>
                </a:solidFill>
                <a:latin typeface="Cambria"/>
                <a:cs typeface="Cambria"/>
              </a:rPr>
              <a:t>and</a:t>
            </a:r>
            <a:r>
              <a:rPr dirty="0" sz="1650" spc="45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05">
                <a:solidFill>
                  <a:srgbClr val="466FD5"/>
                </a:solidFill>
                <a:latin typeface="Cambria"/>
                <a:cs typeface="Cambria"/>
              </a:rPr>
              <a:t>Beyond</a:t>
            </a:r>
            <a:endParaRPr sz="1650">
              <a:latin typeface="Cambria"/>
              <a:cs typeface="Cambria"/>
            </a:endParaRPr>
          </a:p>
          <a:p>
            <a:pPr algn="r" marL="12700" marR="34290" indent="109220">
              <a:lnSpc>
                <a:spcPct val="150500"/>
              </a:lnSpc>
              <a:spcBef>
                <a:spcPts val="955"/>
              </a:spcBef>
            </a:pP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 launched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Reels, a </a:t>
            </a:r>
            <a:r>
              <a:rPr dirty="0" sz="1350" spc="-40">
                <a:solidFill>
                  <a:srgbClr val="15203F"/>
                </a:solidFill>
                <a:latin typeface="Roboto"/>
                <a:cs typeface="Roboto"/>
              </a:rPr>
              <a:t>short-form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video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feature,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continues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grow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as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platform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for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creators,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businesses,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and</a:t>
            </a:r>
            <a:endParaRPr sz="1350">
              <a:latin typeface="Roboto"/>
              <a:cs typeface="Roboto"/>
            </a:endParaRPr>
          </a:p>
          <a:p>
            <a:pPr algn="r" marR="10795">
              <a:lnSpc>
                <a:spcPct val="100000"/>
              </a:lnSpc>
              <a:spcBef>
                <a:spcPts val="780"/>
              </a:spcBef>
            </a:pP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influencers.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430000" cy="9725025"/>
          </a:xfrm>
          <a:custGeom>
            <a:avLst/>
            <a:gdLst/>
            <a:ahLst/>
            <a:cxnLst/>
            <a:rect l="l" t="t" r="r" b="b"/>
            <a:pathLst>
              <a:path w="11430000" h="9725025">
                <a:moveTo>
                  <a:pt x="11429999" y="9725024"/>
                </a:moveTo>
                <a:lnTo>
                  <a:pt x="0" y="9725024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9725024"/>
                </a:lnTo>
                <a:close/>
              </a:path>
            </a:pathLst>
          </a:custGeom>
          <a:solidFill>
            <a:srgbClr val="FAFBF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473075"/>
            <a:ext cx="636968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170">
                <a:latin typeface="Cambria"/>
                <a:cs typeface="Cambria"/>
              </a:rPr>
              <a:t>Creating</a:t>
            </a:r>
            <a:r>
              <a:rPr dirty="0" spc="50">
                <a:latin typeface="Cambria"/>
                <a:cs typeface="Cambria"/>
              </a:rPr>
              <a:t> </a:t>
            </a:r>
            <a:r>
              <a:rPr dirty="0" spc="285">
                <a:latin typeface="Cambria"/>
                <a:cs typeface="Cambria"/>
              </a:rPr>
              <a:t>an</a:t>
            </a:r>
            <a:r>
              <a:rPr dirty="0" spc="114">
                <a:latin typeface="Cambria"/>
                <a:cs typeface="Cambria"/>
              </a:rPr>
              <a:t> </a:t>
            </a:r>
            <a:r>
              <a:rPr dirty="0" spc="204">
                <a:latin typeface="Cambria"/>
                <a:cs typeface="Cambria"/>
              </a:rPr>
              <a:t>Instagram</a:t>
            </a:r>
            <a:r>
              <a:rPr dirty="0" spc="50">
                <a:latin typeface="Cambria"/>
                <a:cs typeface="Cambria"/>
              </a:rPr>
              <a:t> </a:t>
            </a:r>
            <a:r>
              <a:rPr dirty="0" spc="235">
                <a:latin typeface="Cambria"/>
                <a:cs typeface="Cambria"/>
              </a:rPr>
              <a:t>Account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66950" y="1200150"/>
            <a:ext cx="2743199" cy="27431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670843" y="4068762"/>
            <a:ext cx="3893820" cy="1017269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 marL="33020">
              <a:lnSpc>
                <a:spcPct val="100000"/>
              </a:lnSpc>
              <a:spcBef>
                <a:spcPts val="135"/>
              </a:spcBef>
            </a:pPr>
            <a:r>
              <a:rPr dirty="0" sz="1650" spc="110">
                <a:solidFill>
                  <a:srgbClr val="466FD5"/>
                </a:solidFill>
                <a:latin typeface="Cambria"/>
                <a:cs typeface="Cambria"/>
              </a:rPr>
              <a:t>Homepage</a:t>
            </a:r>
            <a:endParaRPr sz="1650">
              <a:latin typeface="Cambria"/>
              <a:cs typeface="Cambria"/>
            </a:endParaRPr>
          </a:p>
          <a:p>
            <a:pPr algn="ctr" marL="12065" marR="5080">
              <a:lnSpc>
                <a:spcPct val="148100"/>
              </a:lnSpc>
              <a:spcBef>
                <a:spcPts val="990"/>
              </a:spcBef>
            </a:pP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Go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instagram.com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or</a:t>
            </a:r>
            <a:r>
              <a:rPr dirty="0" sz="1350" spc="-4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download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app</a:t>
            </a:r>
            <a:r>
              <a:rPr dirty="0" sz="1350" spc="-4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click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on</a:t>
            </a:r>
            <a:r>
              <a:rPr dirty="0" sz="1350" spc="-4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"Sign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Up".</a:t>
            </a:r>
            <a:endParaRPr sz="1350">
              <a:latin typeface="Roboto"/>
              <a:cs typeface="Roboto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19850" y="1200149"/>
            <a:ext cx="2743199" cy="274319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5895180" y="4068762"/>
            <a:ext cx="3760470" cy="1017269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 marL="33655">
              <a:lnSpc>
                <a:spcPct val="100000"/>
              </a:lnSpc>
              <a:spcBef>
                <a:spcPts val="135"/>
              </a:spcBef>
            </a:pPr>
            <a:r>
              <a:rPr dirty="0" sz="1650" spc="120">
                <a:solidFill>
                  <a:srgbClr val="466FD5"/>
                </a:solidFill>
                <a:latin typeface="Cambria"/>
                <a:cs typeface="Cambria"/>
              </a:rPr>
              <a:t>Email</a:t>
            </a:r>
            <a:r>
              <a:rPr dirty="0" sz="1650" spc="55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20">
                <a:solidFill>
                  <a:srgbClr val="466FD5"/>
                </a:solidFill>
                <a:latin typeface="Cambria"/>
                <a:cs typeface="Cambria"/>
              </a:rPr>
              <a:t>or</a:t>
            </a:r>
            <a:r>
              <a:rPr dirty="0" sz="1650" spc="45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25">
                <a:solidFill>
                  <a:srgbClr val="466FD5"/>
                </a:solidFill>
                <a:latin typeface="Cambria"/>
                <a:cs typeface="Cambria"/>
              </a:rPr>
              <a:t>Username</a:t>
            </a:r>
            <a:endParaRPr sz="1650">
              <a:latin typeface="Cambria"/>
              <a:cs typeface="Cambria"/>
            </a:endParaRPr>
          </a:p>
          <a:p>
            <a:pPr algn="ctr" marL="12065" marR="5080">
              <a:lnSpc>
                <a:spcPct val="148100"/>
              </a:lnSpc>
              <a:spcBef>
                <a:spcPts val="990"/>
              </a:spcBef>
            </a:pP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Enter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email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username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create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strong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password.</a:t>
            </a:r>
            <a:endParaRPr sz="1350">
              <a:latin typeface="Roboto"/>
              <a:cs typeface="Roboto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266950" y="5314950"/>
            <a:ext cx="2743199" cy="2743199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630362" y="8174037"/>
            <a:ext cx="3987165" cy="1026794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 marL="20955">
              <a:lnSpc>
                <a:spcPct val="100000"/>
              </a:lnSpc>
              <a:spcBef>
                <a:spcPts val="135"/>
              </a:spcBef>
            </a:pPr>
            <a:r>
              <a:rPr dirty="0" sz="1650" spc="60">
                <a:solidFill>
                  <a:srgbClr val="466FD5"/>
                </a:solidFill>
                <a:latin typeface="Cambria"/>
                <a:cs typeface="Cambria"/>
              </a:rPr>
              <a:t>Profile</a:t>
            </a:r>
            <a:r>
              <a:rPr dirty="0" sz="1650" spc="75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80">
                <a:solidFill>
                  <a:srgbClr val="466FD5"/>
                </a:solidFill>
                <a:latin typeface="Cambria"/>
                <a:cs typeface="Cambria"/>
              </a:rPr>
              <a:t>Picture</a:t>
            </a:r>
            <a:endParaRPr sz="1650">
              <a:latin typeface="Cambria"/>
              <a:cs typeface="Cambria"/>
            </a:endParaRPr>
          </a:p>
          <a:p>
            <a:pPr algn="ctr" marL="12700" marR="5080">
              <a:lnSpc>
                <a:spcPct val="148100"/>
              </a:lnSpc>
              <a:spcBef>
                <a:spcPts val="1065"/>
              </a:spcBef>
            </a:pP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Upload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 clear and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representative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profile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picture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that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reflects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brand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personality.</a:t>
            </a:r>
            <a:endParaRPr sz="1350">
              <a:latin typeface="Roboto"/>
              <a:cs typeface="Roboto"/>
            </a:endParaRPr>
          </a:p>
        </p:txBody>
      </p:sp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419850" y="5314950"/>
            <a:ext cx="2743199" cy="2743199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5788024" y="8174037"/>
            <a:ext cx="3987165" cy="1026794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 marL="27305">
              <a:lnSpc>
                <a:spcPct val="100000"/>
              </a:lnSpc>
              <a:spcBef>
                <a:spcPts val="135"/>
              </a:spcBef>
            </a:pPr>
            <a:r>
              <a:rPr dirty="0" sz="1650" spc="75">
                <a:solidFill>
                  <a:srgbClr val="466FD5"/>
                </a:solidFill>
                <a:latin typeface="Cambria"/>
                <a:cs typeface="Cambria"/>
              </a:rPr>
              <a:t>Bio</a:t>
            </a:r>
            <a:endParaRPr sz="1650">
              <a:latin typeface="Cambria"/>
              <a:cs typeface="Cambria"/>
            </a:endParaRPr>
          </a:p>
          <a:p>
            <a:pPr algn="ctr" marL="12065" marR="5080">
              <a:lnSpc>
                <a:spcPct val="148100"/>
              </a:lnSpc>
              <a:spcBef>
                <a:spcPts val="1065"/>
              </a:spcBef>
            </a:pP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Add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brief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catchy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bio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that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tells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visitors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what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you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y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b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b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825500"/>
            <a:ext cx="439229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495"/>
              <a:t>P</a:t>
            </a:r>
            <a:r>
              <a:rPr dirty="0" spc="195"/>
              <a:t>o</a:t>
            </a:r>
            <a:r>
              <a:rPr dirty="0" spc="-30"/>
              <a:t>s</a:t>
            </a:r>
            <a:r>
              <a:rPr dirty="0" spc="-480"/>
              <a:t>t</a:t>
            </a:r>
            <a:r>
              <a:rPr dirty="0" spc="-630"/>
              <a:t>i</a:t>
            </a:r>
            <a:r>
              <a:rPr dirty="0" spc="570"/>
              <a:t>n</a:t>
            </a:r>
            <a:r>
              <a:rPr dirty="0" spc="229"/>
              <a:t>g</a:t>
            </a:r>
            <a:r>
              <a:rPr dirty="0" spc="-885"/>
              <a:t> </a:t>
            </a:r>
            <a:r>
              <a:rPr dirty="0" spc="195"/>
              <a:t>o</a:t>
            </a:r>
            <a:r>
              <a:rPr dirty="0" spc="535"/>
              <a:t>n</a:t>
            </a:r>
            <a:r>
              <a:rPr dirty="0" spc="-815"/>
              <a:t> </a:t>
            </a:r>
            <a:r>
              <a:rPr dirty="0" spc="-555"/>
              <a:t>I</a:t>
            </a:r>
            <a:r>
              <a:rPr dirty="0" spc="570"/>
              <a:t>n</a:t>
            </a:r>
            <a:r>
              <a:rPr dirty="0" spc="-30"/>
              <a:t>s</a:t>
            </a:r>
            <a:r>
              <a:rPr dirty="0" spc="-480"/>
              <a:t>t</a:t>
            </a:r>
            <a:r>
              <a:rPr dirty="0" spc="195"/>
              <a:t>a</a:t>
            </a:r>
            <a:r>
              <a:rPr dirty="0" spc="195"/>
              <a:t>g</a:t>
            </a:r>
            <a:r>
              <a:rPr dirty="0" spc="-254"/>
              <a:t>r</a:t>
            </a:r>
            <a:r>
              <a:rPr dirty="0" spc="195"/>
              <a:t>a</a:t>
            </a:r>
            <a:r>
              <a:rPr dirty="0" spc="1580"/>
              <a:t>m</a:t>
            </a:r>
          </a:p>
        </p:txBody>
      </p:sp>
      <p:sp>
        <p:nvSpPr>
          <p:cNvPr id="3" name="object 3"/>
          <p:cNvSpPr/>
          <p:nvPr/>
        </p:nvSpPr>
        <p:spPr>
          <a:xfrm>
            <a:off x="1647824" y="1562099"/>
            <a:ext cx="3981450" cy="1714500"/>
          </a:xfrm>
          <a:custGeom>
            <a:avLst/>
            <a:gdLst/>
            <a:ahLst/>
            <a:cxnLst/>
            <a:rect l="l" t="t" r="r" b="b"/>
            <a:pathLst>
              <a:path w="3981450" h="1714500">
                <a:moveTo>
                  <a:pt x="3901353" y="1714499"/>
                </a:moveTo>
                <a:lnTo>
                  <a:pt x="80096" y="1714499"/>
                </a:lnTo>
                <a:lnTo>
                  <a:pt x="74521" y="1713950"/>
                </a:lnTo>
                <a:lnTo>
                  <a:pt x="33418" y="1696925"/>
                </a:lnTo>
                <a:lnTo>
                  <a:pt x="8679" y="1666780"/>
                </a:lnTo>
                <a:lnTo>
                  <a:pt x="0" y="1634403"/>
                </a:lnTo>
                <a:lnTo>
                  <a:pt x="0" y="1628774"/>
                </a:lnTo>
                <a:lnTo>
                  <a:pt x="0" y="80096"/>
                </a:lnTo>
                <a:lnTo>
                  <a:pt x="11319" y="42778"/>
                </a:lnTo>
                <a:lnTo>
                  <a:pt x="42778" y="11319"/>
                </a:lnTo>
                <a:lnTo>
                  <a:pt x="80096" y="0"/>
                </a:lnTo>
                <a:lnTo>
                  <a:pt x="3901353" y="0"/>
                </a:lnTo>
                <a:lnTo>
                  <a:pt x="3938670" y="11319"/>
                </a:lnTo>
                <a:lnTo>
                  <a:pt x="3970129" y="42778"/>
                </a:lnTo>
                <a:lnTo>
                  <a:pt x="3981449" y="80096"/>
                </a:lnTo>
                <a:lnTo>
                  <a:pt x="3981449" y="1634403"/>
                </a:lnTo>
                <a:lnTo>
                  <a:pt x="3970129" y="1671720"/>
                </a:lnTo>
                <a:lnTo>
                  <a:pt x="3938670" y="1703179"/>
                </a:lnTo>
                <a:lnTo>
                  <a:pt x="3906927" y="1713950"/>
                </a:lnTo>
                <a:lnTo>
                  <a:pt x="3901353" y="1714499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801812" y="1725612"/>
            <a:ext cx="3326765" cy="1017269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Q</a:t>
            </a:r>
            <a:r>
              <a:rPr dirty="0" sz="1650" spc="220">
                <a:solidFill>
                  <a:srgbClr val="466FD5"/>
                </a:solidFill>
                <a:latin typeface="SimSun"/>
                <a:cs typeface="SimSun"/>
              </a:rPr>
              <a:t>u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a</a:t>
            </a:r>
            <a:r>
              <a:rPr dirty="0" sz="1650" spc="-305">
                <a:solidFill>
                  <a:srgbClr val="466FD5"/>
                </a:solidFill>
                <a:latin typeface="SimSun"/>
                <a:cs typeface="SimSun"/>
              </a:rPr>
              <a:t>l</a:t>
            </a:r>
            <a:r>
              <a:rPr dirty="0" sz="1650" spc="-305">
                <a:solidFill>
                  <a:srgbClr val="466FD5"/>
                </a:solidFill>
                <a:latin typeface="SimSun"/>
                <a:cs typeface="SimSun"/>
              </a:rPr>
              <a:t>i</a:t>
            </a:r>
            <a:r>
              <a:rPr dirty="0" sz="1650" spc="-229">
                <a:solidFill>
                  <a:srgbClr val="466FD5"/>
                </a:solidFill>
                <a:latin typeface="SimSun"/>
                <a:cs typeface="SimSun"/>
              </a:rPr>
              <a:t>t</a:t>
            </a:r>
            <a:r>
              <a:rPr dirty="0" sz="1650" spc="155">
                <a:solidFill>
                  <a:srgbClr val="466FD5"/>
                </a:solidFill>
                <a:latin typeface="SimSun"/>
                <a:cs typeface="SimSun"/>
              </a:rPr>
              <a:t>y</a:t>
            </a:r>
            <a:r>
              <a:rPr dirty="0" sz="1650" spc="-385">
                <a:solidFill>
                  <a:srgbClr val="466FD5"/>
                </a:solidFill>
                <a:latin typeface="SimSun"/>
                <a:cs typeface="SimSun"/>
              </a:rPr>
              <a:t> </a:t>
            </a:r>
            <a:r>
              <a:rPr dirty="0" sz="1650" spc="220">
                <a:solidFill>
                  <a:srgbClr val="466FD5"/>
                </a:solidFill>
                <a:latin typeface="SimSun"/>
                <a:cs typeface="SimSun"/>
              </a:rPr>
              <a:t>C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o</a:t>
            </a: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n</a:t>
            </a:r>
            <a:r>
              <a:rPr dirty="0" sz="1650" spc="-229">
                <a:solidFill>
                  <a:srgbClr val="466FD5"/>
                </a:solidFill>
                <a:latin typeface="SimSun"/>
                <a:cs typeface="SimSun"/>
              </a:rPr>
              <a:t>t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e</a:t>
            </a: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n</a:t>
            </a:r>
            <a:r>
              <a:rPr dirty="0" sz="1650" spc="-225">
                <a:solidFill>
                  <a:srgbClr val="466FD5"/>
                </a:solidFill>
                <a:latin typeface="SimSun"/>
                <a:cs typeface="SimSun"/>
              </a:rPr>
              <a:t>t</a:t>
            </a:r>
            <a:endParaRPr sz="1650">
              <a:latin typeface="SimSun"/>
              <a:cs typeface="SimSun"/>
            </a:endParaRPr>
          </a:p>
          <a:p>
            <a:pPr marL="12700" marR="5080">
              <a:lnSpc>
                <a:spcPct val="148100"/>
              </a:lnSpc>
              <a:spcBef>
                <a:spcPts val="990"/>
              </a:spcBef>
            </a:pP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Post 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high-quality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photos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videos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that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are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relevant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engaging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</a:t>
            </a:r>
            <a:r>
              <a:rPr dirty="0" sz="1350" spc="-4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audience.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800724" y="1562099"/>
            <a:ext cx="3990975" cy="1714500"/>
          </a:xfrm>
          <a:custGeom>
            <a:avLst/>
            <a:gdLst/>
            <a:ahLst/>
            <a:cxnLst/>
            <a:rect l="l" t="t" r="r" b="b"/>
            <a:pathLst>
              <a:path w="3990975" h="1714500">
                <a:moveTo>
                  <a:pt x="3910878" y="1714499"/>
                </a:moveTo>
                <a:lnTo>
                  <a:pt x="80096" y="1714499"/>
                </a:lnTo>
                <a:lnTo>
                  <a:pt x="74521" y="1713950"/>
                </a:lnTo>
                <a:lnTo>
                  <a:pt x="33417" y="1696925"/>
                </a:lnTo>
                <a:lnTo>
                  <a:pt x="8679" y="1666780"/>
                </a:lnTo>
                <a:lnTo>
                  <a:pt x="0" y="1634403"/>
                </a:lnTo>
                <a:lnTo>
                  <a:pt x="0" y="1628774"/>
                </a:lnTo>
                <a:lnTo>
                  <a:pt x="0" y="80096"/>
                </a:lnTo>
                <a:lnTo>
                  <a:pt x="11319" y="42778"/>
                </a:lnTo>
                <a:lnTo>
                  <a:pt x="42778" y="11319"/>
                </a:lnTo>
                <a:lnTo>
                  <a:pt x="80096" y="0"/>
                </a:lnTo>
                <a:lnTo>
                  <a:pt x="3910878" y="0"/>
                </a:lnTo>
                <a:lnTo>
                  <a:pt x="3948194" y="11319"/>
                </a:lnTo>
                <a:lnTo>
                  <a:pt x="3979653" y="42778"/>
                </a:lnTo>
                <a:lnTo>
                  <a:pt x="3990974" y="80096"/>
                </a:lnTo>
                <a:lnTo>
                  <a:pt x="3990974" y="1634403"/>
                </a:lnTo>
                <a:lnTo>
                  <a:pt x="3979653" y="1671720"/>
                </a:lnTo>
                <a:lnTo>
                  <a:pt x="3948194" y="1703179"/>
                </a:lnTo>
                <a:lnTo>
                  <a:pt x="3916453" y="1713950"/>
                </a:lnTo>
                <a:lnTo>
                  <a:pt x="3910878" y="1714499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5959474" y="1725612"/>
            <a:ext cx="3402965" cy="13315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90">
                <a:solidFill>
                  <a:srgbClr val="466FD5"/>
                </a:solidFill>
                <a:latin typeface="SimSun"/>
                <a:cs typeface="SimSun"/>
              </a:rPr>
              <a:t>Hashtags</a:t>
            </a:r>
            <a:endParaRPr sz="1650">
              <a:latin typeface="SimSun"/>
              <a:cs typeface="SimSun"/>
            </a:endParaRPr>
          </a:p>
          <a:p>
            <a:pPr marL="12700" marR="5080">
              <a:lnSpc>
                <a:spcPct val="150500"/>
              </a:lnSpc>
              <a:spcBef>
                <a:spcPts val="955"/>
              </a:spcBef>
            </a:pP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v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25">
                <a:solidFill>
                  <a:srgbClr val="15203F"/>
                </a:solidFill>
                <a:latin typeface="Roboto"/>
                <a:cs typeface="Roboto"/>
              </a:rPr>
              <a:t>w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il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p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y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r 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content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reach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wider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audience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increase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engagement.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647824" y="3448049"/>
            <a:ext cx="3981450" cy="1724025"/>
          </a:xfrm>
          <a:custGeom>
            <a:avLst/>
            <a:gdLst/>
            <a:ahLst/>
            <a:cxnLst/>
            <a:rect l="l" t="t" r="r" b="b"/>
            <a:pathLst>
              <a:path w="3981450" h="1724025">
                <a:moveTo>
                  <a:pt x="3901353" y="1724024"/>
                </a:moveTo>
                <a:lnTo>
                  <a:pt x="80096" y="1724024"/>
                </a:lnTo>
                <a:lnTo>
                  <a:pt x="74521" y="1723475"/>
                </a:lnTo>
                <a:lnTo>
                  <a:pt x="33418" y="1706449"/>
                </a:lnTo>
                <a:lnTo>
                  <a:pt x="8679" y="1676305"/>
                </a:lnTo>
                <a:lnTo>
                  <a:pt x="0" y="1643928"/>
                </a:lnTo>
                <a:lnTo>
                  <a:pt x="0" y="1638299"/>
                </a:lnTo>
                <a:lnTo>
                  <a:pt x="0" y="80096"/>
                </a:lnTo>
                <a:lnTo>
                  <a:pt x="11319" y="42778"/>
                </a:lnTo>
                <a:lnTo>
                  <a:pt x="42778" y="11319"/>
                </a:lnTo>
                <a:lnTo>
                  <a:pt x="80096" y="0"/>
                </a:lnTo>
                <a:lnTo>
                  <a:pt x="3901353" y="0"/>
                </a:lnTo>
                <a:lnTo>
                  <a:pt x="3938670" y="11319"/>
                </a:lnTo>
                <a:lnTo>
                  <a:pt x="3970129" y="42778"/>
                </a:lnTo>
                <a:lnTo>
                  <a:pt x="3981449" y="80096"/>
                </a:lnTo>
                <a:lnTo>
                  <a:pt x="3981449" y="1643928"/>
                </a:lnTo>
                <a:lnTo>
                  <a:pt x="3970129" y="1681245"/>
                </a:lnTo>
                <a:lnTo>
                  <a:pt x="3938670" y="1712704"/>
                </a:lnTo>
                <a:lnTo>
                  <a:pt x="3906927" y="1723475"/>
                </a:lnTo>
                <a:lnTo>
                  <a:pt x="3901353" y="1724024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1801812" y="3611562"/>
            <a:ext cx="3618229" cy="13315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35">
                <a:solidFill>
                  <a:srgbClr val="466FD5"/>
                </a:solidFill>
                <a:latin typeface="SimSun"/>
                <a:cs typeface="SimSun"/>
              </a:rPr>
              <a:t>Captions</a:t>
            </a:r>
            <a:endParaRPr sz="1650">
              <a:latin typeface="SimSun"/>
              <a:cs typeface="SimSun"/>
            </a:endParaRPr>
          </a:p>
          <a:p>
            <a:pPr marL="12700" marR="5080">
              <a:lnSpc>
                <a:spcPct val="148100"/>
              </a:lnSpc>
              <a:spcBef>
                <a:spcPts val="1065"/>
              </a:spcBef>
            </a:pP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Write creative and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descriptive captions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that add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value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 content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encourage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engagement.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800724" y="3448049"/>
            <a:ext cx="3990975" cy="1724025"/>
          </a:xfrm>
          <a:custGeom>
            <a:avLst/>
            <a:gdLst/>
            <a:ahLst/>
            <a:cxnLst/>
            <a:rect l="l" t="t" r="r" b="b"/>
            <a:pathLst>
              <a:path w="3990975" h="1724025">
                <a:moveTo>
                  <a:pt x="3910878" y="1724024"/>
                </a:moveTo>
                <a:lnTo>
                  <a:pt x="80096" y="1724024"/>
                </a:lnTo>
                <a:lnTo>
                  <a:pt x="74521" y="1723475"/>
                </a:lnTo>
                <a:lnTo>
                  <a:pt x="33417" y="1706449"/>
                </a:lnTo>
                <a:lnTo>
                  <a:pt x="8679" y="1676305"/>
                </a:lnTo>
                <a:lnTo>
                  <a:pt x="0" y="1643928"/>
                </a:lnTo>
                <a:lnTo>
                  <a:pt x="0" y="1638299"/>
                </a:lnTo>
                <a:lnTo>
                  <a:pt x="0" y="80096"/>
                </a:lnTo>
                <a:lnTo>
                  <a:pt x="11319" y="42778"/>
                </a:lnTo>
                <a:lnTo>
                  <a:pt x="42778" y="11319"/>
                </a:lnTo>
                <a:lnTo>
                  <a:pt x="80096" y="0"/>
                </a:lnTo>
                <a:lnTo>
                  <a:pt x="3910878" y="0"/>
                </a:lnTo>
                <a:lnTo>
                  <a:pt x="3948194" y="11319"/>
                </a:lnTo>
                <a:lnTo>
                  <a:pt x="3979653" y="42778"/>
                </a:lnTo>
                <a:lnTo>
                  <a:pt x="3990974" y="80096"/>
                </a:lnTo>
                <a:lnTo>
                  <a:pt x="3990974" y="1643928"/>
                </a:lnTo>
                <a:lnTo>
                  <a:pt x="3979653" y="1681245"/>
                </a:lnTo>
                <a:lnTo>
                  <a:pt x="3948194" y="1712704"/>
                </a:lnTo>
                <a:lnTo>
                  <a:pt x="3916453" y="1723475"/>
                </a:lnTo>
                <a:lnTo>
                  <a:pt x="3910878" y="1724024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5959474" y="3611562"/>
            <a:ext cx="3648075" cy="13315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145">
                <a:solidFill>
                  <a:srgbClr val="466FD5"/>
                </a:solidFill>
                <a:latin typeface="SimSun"/>
                <a:cs typeface="SimSun"/>
              </a:rPr>
              <a:t>S</a:t>
            </a:r>
            <a:r>
              <a:rPr dirty="0" sz="1650" spc="-229">
                <a:solidFill>
                  <a:srgbClr val="466FD5"/>
                </a:solidFill>
                <a:latin typeface="SimSun"/>
                <a:cs typeface="SimSun"/>
              </a:rPr>
              <a:t>t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o</a:t>
            </a:r>
            <a:r>
              <a:rPr dirty="0" sz="1650" spc="-155">
                <a:solidFill>
                  <a:srgbClr val="466FD5"/>
                </a:solidFill>
                <a:latin typeface="SimSun"/>
                <a:cs typeface="SimSun"/>
              </a:rPr>
              <a:t>r</a:t>
            </a:r>
            <a:r>
              <a:rPr dirty="0" sz="1650" spc="-305">
                <a:solidFill>
                  <a:srgbClr val="466FD5"/>
                </a:solidFill>
                <a:latin typeface="SimSun"/>
                <a:cs typeface="SimSun"/>
              </a:rPr>
              <a:t>i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e</a:t>
            </a:r>
            <a:r>
              <a:rPr dirty="0" sz="1650" spc="15">
                <a:solidFill>
                  <a:srgbClr val="466FD5"/>
                </a:solidFill>
                <a:latin typeface="SimSun"/>
                <a:cs typeface="SimSun"/>
              </a:rPr>
              <a:t>s</a:t>
            </a:r>
            <a:r>
              <a:rPr dirty="0" sz="1650" spc="-395">
                <a:solidFill>
                  <a:srgbClr val="466FD5"/>
                </a:solidFill>
                <a:latin typeface="SimSun"/>
                <a:cs typeface="SimSun"/>
              </a:rPr>
              <a:t> 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a</a:t>
            </a: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n</a:t>
            </a:r>
            <a:r>
              <a:rPr dirty="0" sz="1650" spc="175">
                <a:solidFill>
                  <a:srgbClr val="466FD5"/>
                </a:solidFill>
                <a:latin typeface="SimSun"/>
                <a:cs typeface="SimSun"/>
              </a:rPr>
              <a:t>d</a:t>
            </a:r>
            <a:r>
              <a:rPr dirty="0" sz="1650" spc="-405">
                <a:solidFill>
                  <a:srgbClr val="466FD5"/>
                </a:solidFill>
                <a:latin typeface="SimSun"/>
                <a:cs typeface="SimSun"/>
              </a:rPr>
              <a:t> </a:t>
            </a: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R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ee</a:t>
            </a:r>
            <a:r>
              <a:rPr dirty="0" sz="1650" spc="-305">
                <a:solidFill>
                  <a:srgbClr val="466FD5"/>
                </a:solidFill>
                <a:latin typeface="SimSun"/>
                <a:cs typeface="SimSun"/>
              </a:rPr>
              <a:t>l</a:t>
            </a:r>
            <a:r>
              <a:rPr dirty="0" sz="1650" spc="15">
                <a:solidFill>
                  <a:srgbClr val="466FD5"/>
                </a:solidFill>
                <a:latin typeface="SimSun"/>
                <a:cs typeface="SimSun"/>
              </a:rPr>
              <a:t>s</a:t>
            </a:r>
            <a:endParaRPr sz="1650">
              <a:latin typeface="SimSun"/>
              <a:cs typeface="SimSun"/>
            </a:endParaRPr>
          </a:p>
          <a:p>
            <a:pPr marL="12700" marR="5080">
              <a:lnSpc>
                <a:spcPct val="148100"/>
              </a:lnSpc>
              <a:spcBef>
                <a:spcPts val="1065"/>
              </a:spcBef>
            </a:pP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k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d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v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20">
                <a:solidFill>
                  <a:srgbClr val="15203F"/>
                </a:solidFill>
                <a:latin typeface="Roboto"/>
                <a:cs typeface="Roboto"/>
              </a:rPr>
              <a:t>f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m</a:t>
            </a:r>
            <a:r>
              <a:rPr dirty="0" sz="1350" spc="-150">
                <a:solidFill>
                  <a:srgbClr val="15203F"/>
                </a:solidFill>
                <a:latin typeface="Roboto"/>
                <a:cs typeface="Roboto"/>
              </a:rPr>
              <a:t>'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f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c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 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Stories and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Reels to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showcase 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behind-the- 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scenes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content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fun,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40">
                <a:solidFill>
                  <a:srgbClr val="15203F"/>
                </a:solidFill>
                <a:latin typeface="Roboto"/>
                <a:cs typeface="Roboto"/>
              </a:rPr>
              <a:t>short-form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videos.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482600"/>
            <a:ext cx="736409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204">
                <a:latin typeface="Cambria"/>
                <a:cs typeface="Cambria"/>
              </a:rPr>
              <a:t>Instagram</a:t>
            </a:r>
            <a:r>
              <a:rPr dirty="0" spc="50">
                <a:latin typeface="Cambria"/>
                <a:cs typeface="Cambria"/>
              </a:rPr>
              <a:t> </a:t>
            </a:r>
            <a:r>
              <a:rPr dirty="0" spc="220">
                <a:latin typeface="Cambria"/>
                <a:cs typeface="Cambria"/>
              </a:rPr>
              <a:t>Marketing</a:t>
            </a:r>
            <a:r>
              <a:rPr dirty="0" spc="55">
                <a:latin typeface="Cambria"/>
                <a:cs typeface="Cambria"/>
              </a:rPr>
              <a:t> </a:t>
            </a:r>
            <a:r>
              <a:rPr dirty="0" spc="100">
                <a:latin typeface="Cambria"/>
                <a:cs typeface="Cambria"/>
              </a:rPr>
              <a:t>for </a:t>
            </a:r>
            <a:r>
              <a:rPr dirty="0" spc="180">
                <a:latin typeface="Cambria"/>
                <a:cs typeface="Cambria"/>
              </a:rPr>
              <a:t>Businesses</a:t>
            </a:r>
          </a:p>
        </p:txBody>
      </p:sp>
      <p:sp>
        <p:nvSpPr>
          <p:cNvPr id="3" name="object 3"/>
          <p:cNvSpPr/>
          <p:nvPr/>
        </p:nvSpPr>
        <p:spPr>
          <a:xfrm>
            <a:off x="1647812" y="3175405"/>
            <a:ext cx="8143875" cy="790575"/>
          </a:xfrm>
          <a:custGeom>
            <a:avLst/>
            <a:gdLst/>
            <a:ahLst/>
            <a:cxnLst/>
            <a:rect l="l" t="t" r="r" b="b"/>
            <a:pathLst>
              <a:path w="8143875" h="790575">
                <a:moveTo>
                  <a:pt x="8143875" y="186918"/>
                </a:moveTo>
                <a:lnTo>
                  <a:pt x="2181225" y="186918"/>
                </a:lnTo>
                <a:lnTo>
                  <a:pt x="2181225" y="80098"/>
                </a:lnTo>
                <a:lnTo>
                  <a:pt x="2180679" y="74523"/>
                </a:lnTo>
                <a:lnTo>
                  <a:pt x="2163661" y="33413"/>
                </a:lnTo>
                <a:lnTo>
                  <a:pt x="2133511" y="8674"/>
                </a:lnTo>
                <a:lnTo>
                  <a:pt x="2101138" y="0"/>
                </a:lnTo>
                <a:lnTo>
                  <a:pt x="1880323" y="0"/>
                </a:lnTo>
                <a:lnTo>
                  <a:pt x="1843011" y="11315"/>
                </a:lnTo>
                <a:lnTo>
                  <a:pt x="1811553" y="42773"/>
                </a:lnTo>
                <a:lnTo>
                  <a:pt x="1800225" y="80098"/>
                </a:lnTo>
                <a:lnTo>
                  <a:pt x="1800225" y="186918"/>
                </a:lnTo>
                <a:lnTo>
                  <a:pt x="0" y="186918"/>
                </a:lnTo>
                <a:lnTo>
                  <a:pt x="0" y="225018"/>
                </a:lnTo>
                <a:lnTo>
                  <a:pt x="1800225" y="225018"/>
                </a:lnTo>
                <a:lnTo>
                  <a:pt x="1800225" y="295275"/>
                </a:lnTo>
                <a:lnTo>
                  <a:pt x="1800225" y="300901"/>
                </a:lnTo>
                <a:lnTo>
                  <a:pt x="1800783" y="306476"/>
                </a:lnTo>
                <a:lnTo>
                  <a:pt x="1817801" y="347573"/>
                </a:lnTo>
                <a:lnTo>
                  <a:pt x="1847951" y="372313"/>
                </a:lnTo>
                <a:lnTo>
                  <a:pt x="1880323" y="381000"/>
                </a:lnTo>
                <a:lnTo>
                  <a:pt x="1973618" y="381000"/>
                </a:lnTo>
                <a:lnTo>
                  <a:pt x="1973618" y="790575"/>
                </a:lnTo>
                <a:lnTo>
                  <a:pt x="2002193" y="790575"/>
                </a:lnTo>
                <a:lnTo>
                  <a:pt x="2002193" y="381000"/>
                </a:lnTo>
                <a:lnTo>
                  <a:pt x="2101138" y="381000"/>
                </a:lnTo>
                <a:lnTo>
                  <a:pt x="2138451" y="369671"/>
                </a:lnTo>
                <a:lnTo>
                  <a:pt x="2169909" y="338213"/>
                </a:lnTo>
                <a:lnTo>
                  <a:pt x="2181225" y="300901"/>
                </a:lnTo>
                <a:lnTo>
                  <a:pt x="2181225" y="225018"/>
                </a:lnTo>
                <a:lnTo>
                  <a:pt x="8143875" y="225018"/>
                </a:lnTo>
                <a:lnTo>
                  <a:pt x="8143875" y="186918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3571081" y="3191271"/>
            <a:ext cx="131445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-275">
                <a:solidFill>
                  <a:srgbClr val="466FD5"/>
                </a:solidFill>
                <a:latin typeface="Cambria"/>
                <a:cs typeface="Cambria"/>
              </a:rPr>
              <a:t>1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61356" y="4125912"/>
            <a:ext cx="3312795" cy="1026794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 marL="33655">
              <a:lnSpc>
                <a:spcPct val="100000"/>
              </a:lnSpc>
              <a:spcBef>
                <a:spcPts val="135"/>
              </a:spcBef>
            </a:pPr>
            <a:r>
              <a:rPr dirty="0" sz="1650" spc="90">
                <a:solidFill>
                  <a:srgbClr val="466FD5"/>
                </a:solidFill>
                <a:latin typeface="Cambria"/>
                <a:cs typeface="Cambria"/>
              </a:rPr>
              <a:t>Define</a:t>
            </a:r>
            <a:r>
              <a:rPr dirty="0" sz="1650" spc="8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70">
                <a:solidFill>
                  <a:srgbClr val="466FD5"/>
                </a:solidFill>
                <a:latin typeface="Cambria"/>
                <a:cs typeface="Cambria"/>
              </a:rPr>
              <a:t>Your</a:t>
            </a:r>
            <a:r>
              <a:rPr dirty="0" sz="1650" spc="3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20">
                <a:solidFill>
                  <a:srgbClr val="466FD5"/>
                </a:solidFill>
                <a:latin typeface="Cambria"/>
                <a:cs typeface="Cambria"/>
              </a:rPr>
              <a:t>Audience</a:t>
            </a:r>
            <a:endParaRPr sz="1650">
              <a:latin typeface="Cambria"/>
              <a:cs typeface="Cambria"/>
            </a:endParaRPr>
          </a:p>
          <a:p>
            <a:pPr algn="ctr" marL="12700" marR="5080">
              <a:lnSpc>
                <a:spcPct val="148100"/>
              </a:lnSpc>
              <a:spcBef>
                <a:spcPts val="1065"/>
              </a:spcBef>
            </a:pP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Identify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target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audience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tailor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content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their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interests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preferences.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524487" y="2768205"/>
            <a:ext cx="381000" cy="790575"/>
          </a:xfrm>
          <a:custGeom>
            <a:avLst/>
            <a:gdLst/>
            <a:ahLst/>
            <a:cxnLst/>
            <a:rect l="l" t="t" r="r" b="b"/>
            <a:pathLst>
              <a:path w="381000" h="790575">
                <a:moveTo>
                  <a:pt x="381000" y="480148"/>
                </a:moveTo>
                <a:lnTo>
                  <a:pt x="369684" y="442836"/>
                </a:lnTo>
                <a:lnTo>
                  <a:pt x="338226" y="411378"/>
                </a:lnTo>
                <a:lnTo>
                  <a:pt x="300913" y="400050"/>
                </a:lnTo>
                <a:lnTo>
                  <a:pt x="211493" y="400050"/>
                </a:lnTo>
                <a:lnTo>
                  <a:pt x="211493" y="0"/>
                </a:lnTo>
                <a:lnTo>
                  <a:pt x="173393" y="0"/>
                </a:lnTo>
                <a:lnTo>
                  <a:pt x="173393" y="400050"/>
                </a:lnTo>
                <a:lnTo>
                  <a:pt x="80098" y="400050"/>
                </a:lnTo>
                <a:lnTo>
                  <a:pt x="42786" y="411378"/>
                </a:lnTo>
                <a:lnTo>
                  <a:pt x="11328" y="442836"/>
                </a:lnTo>
                <a:lnTo>
                  <a:pt x="0" y="480148"/>
                </a:lnTo>
                <a:lnTo>
                  <a:pt x="0" y="704850"/>
                </a:lnTo>
                <a:lnTo>
                  <a:pt x="0" y="710476"/>
                </a:lnTo>
                <a:lnTo>
                  <a:pt x="11328" y="747801"/>
                </a:lnTo>
                <a:lnTo>
                  <a:pt x="42786" y="779259"/>
                </a:lnTo>
                <a:lnTo>
                  <a:pt x="80098" y="790575"/>
                </a:lnTo>
                <a:lnTo>
                  <a:pt x="300913" y="790575"/>
                </a:lnTo>
                <a:lnTo>
                  <a:pt x="338226" y="779259"/>
                </a:lnTo>
                <a:lnTo>
                  <a:pt x="369684" y="747801"/>
                </a:lnTo>
                <a:lnTo>
                  <a:pt x="381000" y="710476"/>
                </a:lnTo>
                <a:lnTo>
                  <a:pt x="381000" y="480148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5630862" y="3193652"/>
            <a:ext cx="167640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10">
                <a:solidFill>
                  <a:srgbClr val="466FD5"/>
                </a:solidFill>
                <a:latin typeface="Cambria"/>
                <a:cs typeface="Cambria"/>
              </a:rPr>
              <a:t>2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40175" y="1211262"/>
            <a:ext cx="3510915" cy="13315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 marL="40005">
              <a:lnSpc>
                <a:spcPct val="100000"/>
              </a:lnSpc>
              <a:spcBef>
                <a:spcPts val="135"/>
              </a:spcBef>
            </a:pPr>
            <a:r>
              <a:rPr dirty="0" sz="1650" spc="100">
                <a:solidFill>
                  <a:srgbClr val="466FD5"/>
                </a:solidFill>
                <a:latin typeface="Cambria"/>
                <a:cs typeface="Cambria"/>
              </a:rPr>
              <a:t>Content</a:t>
            </a:r>
            <a:r>
              <a:rPr dirty="0" sz="1650" spc="6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85">
                <a:solidFill>
                  <a:srgbClr val="466FD5"/>
                </a:solidFill>
                <a:latin typeface="Cambria"/>
                <a:cs typeface="Cambria"/>
              </a:rPr>
              <a:t>Strategy</a:t>
            </a:r>
            <a:endParaRPr sz="1650">
              <a:latin typeface="Cambria"/>
              <a:cs typeface="Cambria"/>
            </a:endParaRPr>
          </a:p>
          <a:p>
            <a:pPr algn="ctr" marL="12065" marR="5080" indent="3175">
              <a:lnSpc>
                <a:spcPct val="150500"/>
              </a:lnSpc>
              <a:spcBef>
                <a:spcPts val="955"/>
              </a:spcBef>
            </a:pPr>
            <a:r>
              <a:rPr dirty="0" sz="1350" spc="10">
                <a:solidFill>
                  <a:srgbClr val="15203F"/>
                </a:solidFill>
                <a:latin typeface="Roboto"/>
                <a:cs typeface="Roboto"/>
              </a:rPr>
              <a:t>Create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content strategy with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mix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of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15">
                <a:solidFill>
                  <a:srgbClr val="15203F"/>
                </a:solidFill>
                <a:latin typeface="Roboto"/>
                <a:cs typeface="Roboto"/>
              </a:rPr>
              <a:t>m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240">
                <a:solidFill>
                  <a:srgbClr val="15203F"/>
                </a:solidFill>
                <a:latin typeface="Roboto"/>
                <a:cs typeface="Roboto"/>
              </a:rPr>
              <a:t>-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15">
                <a:solidFill>
                  <a:srgbClr val="15203F"/>
                </a:solidFill>
                <a:latin typeface="Roboto"/>
                <a:cs typeface="Roboto"/>
              </a:rPr>
              <a:t>m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c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 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li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25">
                <a:solidFill>
                  <a:srgbClr val="15203F"/>
                </a:solidFill>
                <a:latin typeface="Roboto"/>
                <a:cs typeface="Roboto"/>
              </a:rPr>
              <a:t>w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y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b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d</a:t>
            </a:r>
            <a:r>
              <a:rPr dirty="0" sz="1350" spc="-150">
                <a:solidFill>
                  <a:srgbClr val="15203F"/>
                </a:solidFill>
                <a:latin typeface="Roboto"/>
                <a:cs typeface="Roboto"/>
              </a:rPr>
              <a:t>'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d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85">
                <a:solidFill>
                  <a:srgbClr val="15203F"/>
                </a:solidFill>
                <a:latin typeface="Roboto"/>
                <a:cs typeface="Roboto"/>
              </a:rPr>
              <a:t>y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600937" y="3175405"/>
            <a:ext cx="390525" cy="790575"/>
          </a:xfrm>
          <a:custGeom>
            <a:avLst/>
            <a:gdLst/>
            <a:ahLst/>
            <a:cxnLst/>
            <a:rect l="l" t="t" r="r" b="b"/>
            <a:pathLst>
              <a:path w="390525" h="790575">
                <a:moveTo>
                  <a:pt x="390525" y="80098"/>
                </a:moveTo>
                <a:lnTo>
                  <a:pt x="379209" y="42773"/>
                </a:lnTo>
                <a:lnTo>
                  <a:pt x="347751" y="11315"/>
                </a:lnTo>
                <a:lnTo>
                  <a:pt x="310438" y="0"/>
                </a:lnTo>
                <a:lnTo>
                  <a:pt x="80098" y="0"/>
                </a:lnTo>
                <a:lnTo>
                  <a:pt x="42786" y="11315"/>
                </a:lnTo>
                <a:lnTo>
                  <a:pt x="11328" y="42773"/>
                </a:lnTo>
                <a:lnTo>
                  <a:pt x="0" y="80098"/>
                </a:lnTo>
                <a:lnTo>
                  <a:pt x="0" y="295275"/>
                </a:lnTo>
                <a:lnTo>
                  <a:pt x="0" y="300901"/>
                </a:lnTo>
                <a:lnTo>
                  <a:pt x="11328" y="338213"/>
                </a:lnTo>
                <a:lnTo>
                  <a:pt x="42786" y="369671"/>
                </a:lnTo>
                <a:lnTo>
                  <a:pt x="80098" y="381000"/>
                </a:lnTo>
                <a:lnTo>
                  <a:pt x="173393" y="381000"/>
                </a:lnTo>
                <a:lnTo>
                  <a:pt x="173393" y="790575"/>
                </a:lnTo>
                <a:lnTo>
                  <a:pt x="211493" y="790575"/>
                </a:lnTo>
                <a:lnTo>
                  <a:pt x="211493" y="381000"/>
                </a:lnTo>
                <a:lnTo>
                  <a:pt x="310438" y="381000"/>
                </a:lnTo>
                <a:lnTo>
                  <a:pt x="347751" y="369671"/>
                </a:lnTo>
                <a:lnTo>
                  <a:pt x="379209" y="338213"/>
                </a:lnTo>
                <a:lnTo>
                  <a:pt x="390525" y="300901"/>
                </a:lnTo>
                <a:lnTo>
                  <a:pt x="390525" y="80098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7709693" y="3191271"/>
            <a:ext cx="164465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-15">
                <a:solidFill>
                  <a:srgbClr val="466FD5"/>
                </a:solidFill>
                <a:latin typeface="Cambria"/>
                <a:cs typeface="Cambria"/>
              </a:rPr>
              <a:t>3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976143" y="4125912"/>
            <a:ext cx="3592829" cy="13315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 marL="39370">
              <a:lnSpc>
                <a:spcPct val="100000"/>
              </a:lnSpc>
              <a:spcBef>
                <a:spcPts val="135"/>
              </a:spcBef>
            </a:pPr>
            <a:r>
              <a:rPr dirty="0" sz="1650" spc="114">
                <a:solidFill>
                  <a:srgbClr val="466FD5"/>
                </a:solidFill>
                <a:latin typeface="Cambria"/>
                <a:cs typeface="Cambria"/>
              </a:rPr>
              <a:t>Influencer</a:t>
            </a:r>
            <a:r>
              <a:rPr dirty="0" sz="1650" spc="25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10">
                <a:solidFill>
                  <a:srgbClr val="466FD5"/>
                </a:solidFill>
                <a:latin typeface="Cambria"/>
                <a:cs typeface="Cambria"/>
              </a:rPr>
              <a:t>Marketing</a:t>
            </a:r>
            <a:endParaRPr sz="1650">
              <a:latin typeface="Cambria"/>
              <a:cs typeface="Cambria"/>
            </a:endParaRPr>
          </a:p>
          <a:p>
            <a:pPr algn="ctr" marL="12065" marR="5080" indent="5080">
              <a:lnSpc>
                <a:spcPct val="148100"/>
              </a:lnSpc>
              <a:spcBef>
                <a:spcPts val="1065"/>
              </a:spcBef>
            </a:pP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Partner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with influencers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who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align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with your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brand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have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strong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following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reach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new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audiences.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430000" cy="6019800"/>
          </a:xfrm>
          <a:custGeom>
            <a:avLst/>
            <a:gdLst/>
            <a:ahLst/>
            <a:cxnLst/>
            <a:rect l="l" t="t" r="r" b="b"/>
            <a:pathLst>
              <a:path w="11430000" h="6019800">
                <a:moveTo>
                  <a:pt x="11429999" y="6019799"/>
                </a:moveTo>
                <a:lnTo>
                  <a:pt x="0" y="6019799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019799"/>
                </a:lnTo>
                <a:close/>
              </a:path>
            </a:pathLst>
          </a:custGeom>
          <a:solidFill>
            <a:srgbClr val="FAFBF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473075"/>
            <a:ext cx="732345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495"/>
              <a:t>T</a:t>
            </a:r>
            <a:r>
              <a:rPr dirty="0" spc="-630"/>
              <a:t>i</a:t>
            </a:r>
            <a:r>
              <a:rPr dirty="0" spc="270"/>
              <a:t>p</a:t>
            </a:r>
            <a:r>
              <a:rPr dirty="0" spc="5"/>
              <a:t>s</a:t>
            </a:r>
            <a:r>
              <a:rPr dirty="0" spc="-885"/>
              <a:t> </a:t>
            </a:r>
            <a:r>
              <a:rPr dirty="0" spc="-480"/>
              <a:t>f</a:t>
            </a:r>
            <a:r>
              <a:rPr dirty="0" spc="195"/>
              <a:t>o</a:t>
            </a:r>
            <a:r>
              <a:rPr dirty="0" spc="-270"/>
              <a:t>r</a:t>
            </a:r>
            <a:r>
              <a:rPr dirty="0" spc="-835"/>
              <a:t> </a:t>
            </a:r>
            <a:r>
              <a:rPr dirty="0" spc="795"/>
              <a:t>U</a:t>
            </a:r>
            <a:r>
              <a:rPr dirty="0" spc="-30"/>
              <a:t>s</a:t>
            </a:r>
            <a:r>
              <a:rPr dirty="0" spc="-630"/>
              <a:t>i</a:t>
            </a:r>
            <a:r>
              <a:rPr dirty="0" spc="570"/>
              <a:t>n</a:t>
            </a:r>
            <a:r>
              <a:rPr dirty="0" spc="229"/>
              <a:t>g</a:t>
            </a:r>
            <a:r>
              <a:rPr dirty="0" spc="-885"/>
              <a:t> </a:t>
            </a:r>
            <a:r>
              <a:rPr dirty="0" spc="-555"/>
              <a:t>I</a:t>
            </a:r>
            <a:r>
              <a:rPr dirty="0" spc="570"/>
              <a:t>n</a:t>
            </a:r>
            <a:r>
              <a:rPr dirty="0" spc="-30"/>
              <a:t>s</a:t>
            </a:r>
            <a:r>
              <a:rPr dirty="0" spc="-480"/>
              <a:t>t</a:t>
            </a:r>
            <a:r>
              <a:rPr dirty="0" spc="195"/>
              <a:t>a</a:t>
            </a:r>
            <a:r>
              <a:rPr dirty="0" spc="195"/>
              <a:t>g</a:t>
            </a:r>
            <a:r>
              <a:rPr dirty="0" spc="-254"/>
              <a:t>r</a:t>
            </a:r>
            <a:r>
              <a:rPr dirty="0" spc="195"/>
              <a:t>a</a:t>
            </a:r>
            <a:r>
              <a:rPr dirty="0" spc="1580"/>
              <a:t>m</a:t>
            </a:r>
            <a:r>
              <a:rPr dirty="0" spc="-885"/>
              <a:t> </a:t>
            </a:r>
            <a:r>
              <a:rPr dirty="0" spc="495"/>
              <a:t>E</a:t>
            </a:r>
            <a:r>
              <a:rPr dirty="0" spc="-480"/>
              <a:t>ff</a:t>
            </a:r>
            <a:r>
              <a:rPr dirty="0" spc="120"/>
              <a:t>e</a:t>
            </a:r>
            <a:r>
              <a:rPr dirty="0" spc="45"/>
              <a:t>c</a:t>
            </a:r>
            <a:r>
              <a:rPr dirty="0" spc="-480"/>
              <a:t>t</a:t>
            </a:r>
            <a:r>
              <a:rPr dirty="0" spc="-630"/>
              <a:t>i</a:t>
            </a:r>
            <a:r>
              <a:rPr dirty="0" spc="270"/>
              <a:t>v</a:t>
            </a:r>
            <a:r>
              <a:rPr dirty="0" spc="45"/>
              <a:t>e</a:t>
            </a:r>
            <a:r>
              <a:rPr dirty="0" spc="-630"/>
              <a:t>l</a:t>
            </a:r>
            <a:r>
              <a:rPr dirty="0" spc="285"/>
              <a:t>y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28800" y="1200150"/>
            <a:ext cx="2228849" cy="222884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635125" y="3554412"/>
            <a:ext cx="2577465" cy="19411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 marL="38735">
              <a:lnSpc>
                <a:spcPct val="100000"/>
              </a:lnSpc>
              <a:spcBef>
                <a:spcPts val="135"/>
              </a:spcBef>
            </a:pPr>
            <a:r>
              <a:rPr dirty="0" sz="1650" spc="-229">
                <a:solidFill>
                  <a:srgbClr val="466FD5"/>
                </a:solidFill>
                <a:latin typeface="SimSun"/>
                <a:cs typeface="SimSun"/>
              </a:rPr>
              <a:t>I</a:t>
            </a: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n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c</a:t>
            </a:r>
            <a:r>
              <a:rPr dirty="0" sz="1650" spc="-155">
                <a:solidFill>
                  <a:srgbClr val="466FD5"/>
                </a:solidFill>
                <a:latin typeface="SimSun"/>
                <a:cs typeface="SimSun"/>
              </a:rPr>
              <a:t>r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e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a</a:t>
            </a:r>
            <a:r>
              <a:rPr dirty="0" sz="1650" spc="-5">
                <a:solidFill>
                  <a:srgbClr val="466FD5"/>
                </a:solidFill>
                <a:latin typeface="SimSun"/>
                <a:cs typeface="SimSun"/>
              </a:rPr>
              <a:t>s</a:t>
            </a:r>
            <a:r>
              <a:rPr dirty="0" sz="1650" spc="45">
                <a:solidFill>
                  <a:srgbClr val="466FD5"/>
                </a:solidFill>
                <a:latin typeface="SimSun"/>
                <a:cs typeface="SimSun"/>
              </a:rPr>
              <a:t>e</a:t>
            </a:r>
            <a:r>
              <a:rPr dirty="0" sz="1650" spc="-350">
                <a:solidFill>
                  <a:srgbClr val="466FD5"/>
                </a:solidFill>
                <a:latin typeface="SimSun"/>
                <a:cs typeface="SimSun"/>
              </a:rPr>
              <a:t> </a:t>
            </a:r>
            <a:r>
              <a:rPr dirty="0" sz="1650" spc="220">
                <a:solidFill>
                  <a:srgbClr val="466FD5"/>
                </a:solidFill>
                <a:latin typeface="SimSun"/>
                <a:cs typeface="SimSun"/>
              </a:rPr>
              <a:t>E</a:t>
            </a: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n</a:t>
            </a:r>
            <a:r>
              <a:rPr dirty="0" sz="1650" spc="145">
                <a:solidFill>
                  <a:srgbClr val="466FD5"/>
                </a:solidFill>
                <a:latin typeface="SimSun"/>
                <a:cs typeface="SimSun"/>
              </a:rPr>
              <a:t>g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a</a:t>
            </a:r>
            <a:r>
              <a:rPr dirty="0" sz="1650" spc="145">
                <a:solidFill>
                  <a:srgbClr val="466FD5"/>
                </a:solidFill>
                <a:latin typeface="SimSun"/>
                <a:cs typeface="SimSun"/>
              </a:rPr>
              <a:t>g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e</a:t>
            </a:r>
            <a:r>
              <a:rPr dirty="0" sz="1650" spc="819">
                <a:solidFill>
                  <a:srgbClr val="466FD5"/>
                </a:solidFill>
                <a:latin typeface="SimSun"/>
                <a:cs typeface="SimSun"/>
              </a:rPr>
              <a:t>m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e</a:t>
            </a: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n</a:t>
            </a:r>
            <a:r>
              <a:rPr dirty="0" sz="1650" spc="-225">
                <a:solidFill>
                  <a:srgbClr val="466FD5"/>
                </a:solidFill>
                <a:latin typeface="SimSun"/>
                <a:cs typeface="SimSun"/>
              </a:rPr>
              <a:t>t</a:t>
            </a:r>
            <a:endParaRPr sz="1650">
              <a:latin typeface="SimSun"/>
              <a:cs typeface="SimSun"/>
            </a:endParaRPr>
          </a:p>
          <a:p>
            <a:pPr algn="ctr" marL="12700" marR="5080" indent="-3810">
              <a:lnSpc>
                <a:spcPct val="149300"/>
              </a:lnSpc>
              <a:spcBef>
                <a:spcPts val="969"/>
              </a:spcBef>
            </a:pP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Engage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with your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followers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by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responding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 comments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direct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messages,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hosting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giveaways,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collaborating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with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other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users.</a:t>
            </a:r>
            <a:endParaRPr sz="1350">
              <a:latin typeface="Roboto"/>
              <a:cs typeface="Roboto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600575" y="1200150"/>
            <a:ext cx="2228849" cy="222884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4449762" y="3554412"/>
            <a:ext cx="2495550" cy="19411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 marL="37465">
              <a:lnSpc>
                <a:spcPct val="100000"/>
              </a:lnSpc>
              <a:spcBef>
                <a:spcPts val="135"/>
              </a:spcBef>
            </a:pPr>
            <a:r>
              <a:rPr dirty="0" sz="1650" spc="220">
                <a:solidFill>
                  <a:srgbClr val="466FD5"/>
                </a:solidFill>
                <a:latin typeface="SimSun"/>
                <a:cs typeface="SimSun"/>
              </a:rPr>
              <a:t>T</a:t>
            </a:r>
            <a:r>
              <a:rPr dirty="0" sz="1650" spc="-155">
                <a:solidFill>
                  <a:srgbClr val="466FD5"/>
                </a:solidFill>
                <a:latin typeface="SimSun"/>
                <a:cs typeface="SimSun"/>
              </a:rPr>
              <a:t>r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a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c</a:t>
            </a:r>
            <a:r>
              <a:rPr dirty="0" sz="1650" spc="235">
                <a:solidFill>
                  <a:srgbClr val="466FD5"/>
                </a:solidFill>
                <a:latin typeface="SimSun"/>
                <a:cs typeface="SimSun"/>
              </a:rPr>
              <a:t>k</a:t>
            </a:r>
            <a:r>
              <a:rPr dirty="0" sz="1650" spc="-390">
                <a:solidFill>
                  <a:srgbClr val="466FD5"/>
                </a:solidFill>
                <a:latin typeface="SimSun"/>
                <a:cs typeface="SimSun"/>
              </a:rPr>
              <a:t> </a:t>
            </a:r>
            <a:r>
              <a:rPr dirty="0" sz="1650" spc="445">
                <a:solidFill>
                  <a:srgbClr val="466FD5"/>
                </a:solidFill>
                <a:latin typeface="SimSun"/>
                <a:cs typeface="SimSun"/>
              </a:rPr>
              <a:t>A</a:t>
            </a: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n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a</a:t>
            </a:r>
            <a:r>
              <a:rPr dirty="0" sz="1650" spc="-305">
                <a:solidFill>
                  <a:srgbClr val="466FD5"/>
                </a:solidFill>
                <a:latin typeface="SimSun"/>
                <a:cs typeface="SimSun"/>
              </a:rPr>
              <a:t>l</a:t>
            </a:r>
            <a:r>
              <a:rPr dirty="0" sz="1650" spc="220">
                <a:solidFill>
                  <a:srgbClr val="466FD5"/>
                </a:solidFill>
                <a:latin typeface="SimSun"/>
                <a:cs typeface="SimSun"/>
              </a:rPr>
              <a:t>y</a:t>
            </a:r>
            <a:r>
              <a:rPr dirty="0" sz="1650" spc="-229">
                <a:solidFill>
                  <a:srgbClr val="466FD5"/>
                </a:solidFill>
                <a:latin typeface="SimSun"/>
                <a:cs typeface="SimSun"/>
              </a:rPr>
              <a:t>t</a:t>
            </a:r>
            <a:r>
              <a:rPr dirty="0" sz="1650" spc="-305">
                <a:solidFill>
                  <a:srgbClr val="466FD5"/>
                </a:solidFill>
                <a:latin typeface="SimSun"/>
                <a:cs typeface="SimSun"/>
              </a:rPr>
              <a:t>i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c</a:t>
            </a:r>
            <a:r>
              <a:rPr dirty="0" sz="1650" spc="15">
                <a:solidFill>
                  <a:srgbClr val="466FD5"/>
                </a:solidFill>
                <a:latin typeface="SimSun"/>
                <a:cs typeface="SimSun"/>
              </a:rPr>
              <a:t>s</a:t>
            </a:r>
            <a:endParaRPr sz="1650">
              <a:latin typeface="SimSun"/>
              <a:cs typeface="SimSun"/>
            </a:endParaRPr>
          </a:p>
          <a:p>
            <a:pPr algn="ctr" marL="12065" marR="5080">
              <a:lnSpc>
                <a:spcPct val="149300"/>
              </a:lnSpc>
              <a:spcBef>
                <a:spcPts val="969"/>
              </a:spcBef>
            </a:pP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m</a:t>
            </a:r>
            <a:r>
              <a:rPr dirty="0" sz="1350" spc="-150">
                <a:solidFill>
                  <a:srgbClr val="15203F"/>
                </a:solidFill>
                <a:latin typeface="Roboto"/>
                <a:cs typeface="Roboto"/>
              </a:rPr>
              <a:t>'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b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il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240">
                <a:solidFill>
                  <a:srgbClr val="15203F"/>
                </a:solidFill>
                <a:latin typeface="Roboto"/>
                <a:cs typeface="Roboto"/>
              </a:rPr>
              <a:t>-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l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y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c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 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track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metrics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such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as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engagement,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reach, and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profile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v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d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j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y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u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c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 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strategy.</a:t>
            </a:r>
            <a:endParaRPr sz="1350">
              <a:latin typeface="Roboto"/>
              <a:cs typeface="Roboto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372350" y="1200150"/>
            <a:ext cx="2228849" cy="2228849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7240587" y="3554412"/>
            <a:ext cx="2453640" cy="163639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 marL="39370">
              <a:lnSpc>
                <a:spcPct val="100000"/>
              </a:lnSpc>
              <a:spcBef>
                <a:spcPts val="135"/>
              </a:spcBef>
            </a:pPr>
            <a:r>
              <a:rPr dirty="0" sz="1650" spc="445">
                <a:solidFill>
                  <a:srgbClr val="466FD5"/>
                </a:solidFill>
                <a:latin typeface="SimSun"/>
                <a:cs typeface="SimSun"/>
              </a:rPr>
              <a:t>V</a:t>
            </a:r>
            <a:r>
              <a:rPr dirty="0" sz="1650" spc="-305">
                <a:solidFill>
                  <a:srgbClr val="466FD5"/>
                </a:solidFill>
                <a:latin typeface="SimSun"/>
                <a:cs typeface="SimSun"/>
              </a:rPr>
              <a:t>i</a:t>
            </a:r>
            <a:r>
              <a:rPr dirty="0" sz="1650" spc="145">
                <a:solidFill>
                  <a:srgbClr val="466FD5"/>
                </a:solidFill>
                <a:latin typeface="SimSun"/>
                <a:cs typeface="SimSun"/>
              </a:rPr>
              <a:t>d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e</a:t>
            </a:r>
            <a:r>
              <a:rPr dirty="0" sz="1650" spc="100">
                <a:solidFill>
                  <a:srgbClr val="466FD5"/>
                </a:solidFill>
                <a:latin typeface="SimSun"/>
                <a:cs typeface="SimSun"/>
              </a:rPr>
              <a:t>o</a:t>
            </a:r>
            <a:r>
              <a:rPr dirty="0" sz="1650" spc="-405">
                <a:solidFill>
                  <a:srgbClr val="466FD5"/>
                </a:solidFill>
                <a:latin typeface="SimSun"/>
                <a:cs typeface="SimSun"/>
              </a:rPr>
              <a:t> </a:t>
            </a:r>
            <a:r>
              <a:rPr dirty="0" sz="1650" spc="220">
                <a:solidFill>
                  <a:srgbClr val="466FD5"/>
                </a:solidFill>
                <a:latin typeface="SimSun"/>
                <a:cs typeface="SimSun"/>
              </a:rPr>
              <a:t>C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o</a:t>
            </a: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n</a:t>
            </a:r>
            <a:r>
              <a:rPr dirty="0" sz="1650" spc="-229">
                <a:solidFill>
                  <a:srgbClr val="466FD5"/>
                </a:solidFill>
                <a:latin typeface="SimSun"/>
                <a:cs typeface="SimSun"/>
              </a:rPr>
              <a:t>t</a:t>
            </a:r>
            <a:r>
              <a:rPr dirty="0" sz="1650" spc="70">
                <a:solidFill>
                  <a:srgbClr val="466FD5"/>
                </a:solidFill>
                <a:latin typeface="SimSun"/>
                <a:cs typeface="SimSun"/>
              </a:rPr>
              <a:t>e</a:t>
            </a:r>
            <a:r>
              <a:rPr dirty="0" sz="1650" spc="295">
                <a:solidFill>
                  <a:srgbClr val="466FD5"/>
                </a:solidFill>
                <a:latin typeface="SimSun"/>
                <a:cs typeface="SimSun"/>
              </a:rPr>
              <a:t>n</a:t>
            </a:r>
            <a:r>
              <a:rPr dirty="0" sz="1650" spc="-225">
                <a:solidFill>
                  <a:srgbClr val="466FD5"/>
                </a:solidFill>
                <a:latin typeface="SimSun"/>
                <a:cs typeface="SimSun"/>
              </a:rPr>
              <a:t>t</a:t>
            </a:r>
            <a:endParaRPr sz="1650">
              <a:latin typeface="SimSun"/>
              <a:cs typeface="SimSun"/>
            </a:endParaRPr>
          </a:p>
          <a:p>
            <a:pPr algn="ctr" marL="12700" marR="5080">
              <a:lnSpc>
                <a:spcPct val="149700"/>
              </a:lnSpc>
              <a:spcBef>
                <a:spcPts val="965"/>
              </a:spcBef>
            </a:pP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Experiment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with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video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content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such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as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IGTV</a:t>
            </a:r>
            <a:r>
              <a:rPr dirty="0" sz="1350" spc="-7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Reels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boost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engagement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reach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new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audiences.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1158875"/>
            <a:ext cx="313499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345"/>
              <a:t>S</a:t>
            </a:r>
            <a:r>
              <a:rPr dirty="0" spc="345"/>
              <a:t>u</a:t>
            </a:r>
            <a:r>
              <a:rPr dirty="0" spc="120"/>
              <a:t>cc</a:t>
            </a:r>
            <a:r>
              <a:rPr dirty="0" spc="45"/>
              <a:t>e</a:t>
            </a:r>
            <a:r>
              <a:rPr dirty="0" spc="-30"/>
              <a:t>s</a:t>
            </a:r>
            <a:r>
              <a:rPr dirty="0" spc="5"/>
              <a:t>s</a:t>
            </a:r>
            <a:r>
              <a:rPr dirty="0" spc="-885"/>
              <a:t> </a:t>
            </a:r>
            <a:r>
              <a:rPr dirty="0" spc="345"/>
              <a:t>S</a:t>
            </a:r>
            <a:r>
              <a:rPr dirty="0" spc="-480"/>
              <a:t>t</a:t>
            </a:r>
            <a:r>
              <a:rPr dirty="0" spc="195"/>
              <a:t>o</a:t>
            </a:r>
            <a:r>
              <a:rPr dirty="0" spc="-254"/>
              <a:t>r</a:t>
            </a:r>
            <a:r>
              <a:rPr dirty="0" spc="-630"/>
              <a:t>i</a:t>
            </a:r>
            <a:r>
              <a:rPr dirty="0" spc="45"/>
              <a:t>e</a:t>
            </a:r>
            <a:r>
              <a:rPr dirty="0" spc="5"/>
              <a:t>s</a:t>
            </a:r>
          </a:p>
        </p:txBody>
      </p:sp>
      <p:sp>
        <p:nvSpPr>
          <p:cNvPr id="3" name="object 3"/>
          <p:cNvSpPr/>
          <p:nvPr/>
        </p:nvSpPr>
        <p:spPr>
          <a:xfrm>
            <a:off x="1647824" y="1885949"/>
            <a:ext cx="2600325" cy="2952750"/>
          </a:xfrm>
          <a:custGeom>
            <a:avLst/>
            <a:gdLst/>
            <a:ahLst/>
            <a:cxnLst/>
            <a:rect l="l" t="t" r="r" b="b"/>
            <a:pathLst>
              <a:path w="2600325" h="2952750">
                <a:moveTo>
                  <a:pt x="2520228" y="2952749"/>
                </a:moveTo>
                <a:lnTo>
                  <a:pt x="80096" y="2952749"/>
                </a:lnTo>
                <a:lnTo>
                  <a:pt x="74521" y="2952200"/>
                </a:lnTo>
                <a:lnTo>
                  <a:pt x="33418" y="2935174"/>
                </a:lnTo>
                <a:lnTo>
                  <a:pt x="8679" y="2905029"/>
                </a:lnTo>
                <a:lnTo>
                  <a:pt x="0" y="2872653"/>
                </a:lnTo>
                <a:lnTo>
                  <a:pt x="0" y="2867024"/>
                </a:lnTo>
                <a:lnTo>
                  <a:pt x="0" y="80096"/>
                </a:lnTo>
                <a:lnTo>
                  <a:pt x="11319" y="42778"/>
                </a:lnTo>
                <a:lnTo>
                  <a:pt x="42778" y="11319"/>
                </a:lnTo>
                <a:lnTo>
                  <a:pt x="80096" y="0"/>
                </a:lnTo>
                <a:lnTo>
                  <a:pt x="2520228" y="0"/>
                </a:lnTo>
                <a:lnTo>
                  <a:pt x="2557545" y="11319"/>
                </a:lnTo>
                <a:lnTo>
                  <a:pt x="2589004" y="42778"/>
                </a:lnTo>
                <a:lnTo>
                  <a:pt x="2600324" y="80096"/>
                </a:lnTo>
                <a:lnTo>
                  <a:pt x="2600324" y="2872653"/>
                </a:lnTo>
                <a:lnTo>
                  <a:pt x="2589004" y="2909970"/>
                </a:lnTo>
                <a:lnTo>
                  <a:pt x="2557545" y="2941428"/>
                </a:lnTo>
                <a:lnTo>
                  <a:pt x="2525803" y="2952200"/>
                </a:lnTo>
                <a:lnTo>
                  <a:pt x="2520228" y="2952749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801812" y="2049462"/>
            <a:ext cx="2125980" cy="256984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-40">
                <a:solidFill>
                  <a:srgbClr val="466FD5"/>
                </a:solidFill>
                <a:latin typeface="SimSun"/>
                <a:cs typeface="SimSun"/>
              </a:rPr>
              <a:t>Glossier</a:t>
            </a:r>
            <a:endParaRPr sz="1650">
              <a:latin typeface="SimSun"/>
              <a:cs typeface="SimSun"/>
            </a:endParaRPr>
          </a:p>
          <a:p>
            <a:pPr marL="12700" marR="5080">
              <a:lnSpc>
                <a:spcPct val="149700"/>
              </a:lnSpc>
              <a:spcBef>
                <a:spcPts val="1040"/>
              </a:spcBef>
            </a:pP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Makeup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brand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Glossier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has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built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strong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brand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identity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on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through 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user- 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generated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content,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stories,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influencer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partnerships, </a:t>
            </a:r>
            <a:r>
              <a:rPr dirty="0" sz="1350" spc="-3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reaching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over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3.9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million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followers.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19599" y="1885949"/>
            <a:ext cx="2600325" cy="2952750"/>
          </a:xfrm>
          <a:custGeom>
            <a:avLst/>
            <a:gdLst/>
            <a:ahLst/>
            <a:cxnLst/>
            <a:rect l="l" t="t" r="r" b="b"/>
            <a:pathLst>
              <a:path w="2600325" h="2952750">
                <a:moveTo>
                  <a:pt x="2520228" y="2952749"/>
                </a:moveTo>
                <a:lnTo>
                  <a:pt x="80096" y="2952749"/>
                </a:lnTo>
                <a:lnTo>
                  <a:pt x="74521" y="2952200"/>
                </a:lnTo>
                <a:lnTo>
                  <a:pt x="33418" y="2935174"/>
                </a:lnTo>
                <a:lnTo>
                  <a:pt x="8679" y="2905029"/>
                </a:lnTo>
                <a:lnTo>
                  <a:pt x="0" y="2872653"/>
                </a:lnTo>
                <a:lnTo>
                  <a:pt x="0" y="2867024"/>
                </a:lnTo>
                <a:lnTo>
                  <a:pt x="0" y="80096"/>
                </a:lnTo>
                <a:lnTo>
                  <a:pt x="11319" y="42778"/>
                </a:lnTo>
                <a:lnTo>
                  <a:pt x="42778" y="11319"/>
                </a:lnTo>
                <a:lnTo>
                  <a:pt x="80096" y="0"/>
                </a:lnTo>
                <a:lnTo>
                  <a:pt x="2520228" y="0"/>
                </a:lnTo>
                <a:lnTo>
                  <a:pt x="2557545" y="11319"/>
                </a:lnTo>
                <a:lnTo>
                  <a:pt x="2589003" y="42778"/>
                </a:lnTo>
                <a:lnTo>
                  <a:pt x="2600324" y="80096"/>
                </a:lnTo>
                <a:lnTo>
                  <a:pt x="2600324" y="2872653"/>
                </a:lnTo>
                <a:lnTo>
                  <a:pt x="2589003" y="2909970"/>
                </a:lnTo>
                <a:lnTo>
                  <a:pt x="2557545" y="2941428"/>
                </a:lnTo>
                <a:lnTo>
                  <a:pt x="2525803" y="2952200"/>
                </a:lnTo>
                <a:lnTo>
                  <a:pt x="2520228" y="2952749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4573587" y="2049462"/>
            <a:ext cx="2225040" cy="22555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80">
                <a:solidFill>
                  <a:srgbClr val="466FD5"/>
                </a:solidFill>
                <a:latin typeface="SimSun"/>
                <a:cs typeface="SimSun"/>
              </a:rPr>
              <a:t>Nike</a:t>
            </a:r>
            <a:endParaRPr sz="1650">
              <a:latin typeface="SimSun"/>
              <a:cs typeface="SimSun"/>
            </a:endParaRPr>
          </a:p>
          <a:p>
            <a:pPr marL="12700" marR="5080">
              <a:lnSpc>
                <a:spcPct val="149100"/>
              </a:lnSpc>
              <a:spcBef>
                <a:spcPts val="1050"/>
              </a:spcBef>
            </a:pPr>
            <a:r>
              <a:rPr dirty="0" sz="1350" spc="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k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150">
                <a:solidFill>
                  <a:srgbClr val="15203F"/>
                </a:solidFill>
                <a:latin typeface="Roboto"/>
                <a:cs typeface="Roboto"/>
              </a:rPr>
              <a:t>'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g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d 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motivational content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has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earned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them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over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151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million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followers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on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Instagram,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making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them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one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of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top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brands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on</a:t>
            </a:r>
            <a:r>
              <a:rPr dirty="0" sz="1350" spc="-4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platform.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191374" y="1885949"/>
            <a:ext cx="2600325" cy="2952750"/>
          </a:xfrm>
          <a:custGeom>
            <a:avLst/>
            <a:gdLst/>
            <a:ahLst/>
            <a:cxnLst/>
            <a:rect l="l" t="t" r="r" b="b"/>
            <a:pathLst>
              <a:path w="2600325" h="2952750">
                <a:moveTo>
                  <a:pt x="2520228" y="2952749"/>
                </a:moveTo>
                <a:lnTo>
                  <a:pt x="80095" y="2952749"/>
                </a:lnTo>
                <a:lnTo>
                  <a:pt x="74521" y="2952200"/>
                </a:lnTo>
                <a:lnTo>
                  <a:pt x="33417" y="2935174"/>
                </a:lnTo>
                <a:lnTo>
                  <a:pt x="8677" y="2905029"/>
                </a:lnTo>
                <a:lnTo>
                  <a:pt x="0" y="2872653"/>
                </a:lnTo>
                <a:lnTo>
                  <a:pt x="0" y="2867024"/>
                </a:lnTo>
                <a:lnTo>
                  <a:pt x="0" y="80096"/>
                </a:lnTo>
                <a:lnTo>
                  <a:pt x="11319" y="42778"/>
                </a:lnTo>
                <a:lnTo>
                  <a:pt x="42778" y="11319"/>
                </a:lnTo>
                <a:lnTo>
                  <a:pt x="80095" y="0"/>
                </a:lnTo>
                <a:lnTo>
                  <a:pt x="2520228" y="0"/>
                </a:lnTo>
                <a:lnTo>
                  <a:pt x="2557544" y="11319"/>
                </a:lnTo>
                <a:lnTo>
                  <a:pt x="2589003" y="42778"/>
                </a:lnTo>
                <a:lnTo>
                  <a:pt x="2600324" y="80096"/>
                </a:lnTo>
                <a:lnTo>
                  <a:pt x="2600324" y="2872653"/>
                </a:lnTo>
                <a:lnTo>
                  <a:pt x="2589003" y="2909970"/>
                </a:lnTo>
                <a:lnTo>
                  <a:pt x="2557544" y="2941428"/>
                </a:lnTo>
                <a:lnTo>
                  <a:pt x="2525803" y="2952200"/>
                </a:lnTo>
                <a:lnTo>
                  <a:pt x="2520228" y="2952749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7345362" y="2049462"/>
            <a:ext cx="2185670" cy="22555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160">
                <a:solidFill>
                  <a:srgbClr val="466FD5"/>
                </a:solidFill>
                <a:latin typeface="SimSun"/>
                <a:cs typeface="SimSun"/>
              </a:rPr>
              <a:t>Burrow</a:t>
            </a:r>
            <a:endParaRPr sz="1650">
              <a:latin typeface="SimSun"/>
              <a:cs typeface="SimSun"/>
            </a:endParaRPr>
          </a:p>
          <a:p>
            <a:pPr marL="12700" marR="5080">
              <a:lnSpc>
                <a:spcPct val="149100"/>
              </a:lnSpc>
              <a:spcBef>
                <a:spcPts val="1050"/>
              </a:spcBef>
            </a:pP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Furniture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brand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Burrow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has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successfully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used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showcase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their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product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line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connect with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their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audience,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resulting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in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 40%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increase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in</a:t>
            </a:r>
            <a:r>
              <a:rPr dirty="0" sz="1350" spc="-4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revenue.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1139825"/>
            <a:ext cx="5697220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345"/>
              <a:t>F</a:t>
            </a:r>
            <a:r>
              <a:rPr dirty="0" spc="-254"/>
              <a:t>r</a:t>
            </a:r>
            <a:r>
              <a:rPr dirty="0" spc="120"/>
              <a:t>e</a:t>
            </a:r>
            <a:r>
              <a:rPr dirty="0" spc="195"/>
              <a:t>q</a:t>
            </a:r>
            <a:r>
              <a:rPr dirty="0" spc="345"/>
              <a:t>u</a:t>
            </a:r>
            <a:r>
              <a:rPr dirty="0" spc="45"/>
              <a:t>e</a:t>
            </a:r>
            <a:r>
              <a:rPr dirty="0" spc="495"/>
              <a:t>n</a:t>
            </a:r>
            <a:r>
              <a:rPr dirty="0" spc="-480"/>
              <a:t>t</a:t>
            </a:r>
            <a:r>
              <a:rPr dirty="0" spc="-630"/>
              <a:t>l</a:t>
            </a:r>
            <a:r>
              <a:rPr dirty="0" spc="285"/>
              <a:t>y</a:t>
            </a:r>
            <a:r>
              <a:rPr dirty="0" spc="-865"/>
              <a:t> </a:t>
            </a:r>
            <a:r>
              <a:rPr dirty="0" spc="869"/>
              <a:t>A</a:t>
            </a:r>
            <a:r>
              <a:rPr dirty="0" spc="-30"/>
              <a:t>s</a:t>
            </a:r>
            <a:r>
              <a:rPr dirty="0" spc="345"/>
              <a:t>k</a:t>
            </a:r>
            <a:r>
              <a:rPr dirty="0" spc="120"/>
              <a:t>e</a:t>
            </a:r>
            <a:r>
              <a:rPr dirty="0" spc="330"/>
              <a:t>d</a:t>
            </a:r>
            <a:r>
              <a:rPr dirty="0" spc="-835"/>
              <a:t> </a:t>
            </a:r>
            <a:r>
              <a:rPr dirty="0" spc="570"/>
              <a:t>Q</a:t>
            </a:r>
            <a:r>
              <a:rPr dirty="0" spc="345"/>
              <a:t>u</a:t>
            </a:r>
            <a:r>
              <a:rPr dirty="0" spc="45"/>
              <a:t>e</a:t>
            </a:r>
            <a:r>
              <a:rPr dirty="0" spc="-30"/>
              <a:t>s</a:t>
            </a:r>
            <a:r>
              <a:rPr dirty="0" spc="-480"/>
              <a:t>t</a:t>
            </a:r>
            <a:r>
              <a:rPr dirty="0" spc="-630"/>
              <a:t>i</a:t>
            </a:r>
            <a:r>
              <a:rPr dirty="0" spc="195"/>
              <a:t>o</a:t>
            </a:r>
            <a:r>
              <a:rPr dirty="0" spc="570"/>
              <a:t>n</a:t>
            </a:r>
            <a:r>
              <a:rPr dirty="0" spc="5"/>
              <a:t>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47824" y="1866899"/>
            <a:ext cx="4067175" cy="1209675"/>
          </a:xfrm>
          <a:prstGeom prst="rect">
            <a:avLst/>
          </a:prstGeom>
          <a:solidFill>
            <a:srgbClr val="E7ECF9"/>
          </a:solidFill>
        </p:spPr>
        <p:txBody>
          <a:bodyPr wrap="square" lIns="0" tIns="180975" rIns="0" bIns="0" rtlCol="0" vert="horz">
            <a:spAutoFit/>
          </a:bodyPr>
          <a:lstStyle/>
          <a:p>
            <a:pPr marL="166370">
              <a:lnSpc>
                <a:spcPct val="100000"/>
              </a:lnSpc>
              <a:spcBef>
                <a:spcPts val="1425"/>
              </a:spcBef>
            </a:pP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How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do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change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my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username?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24525" y="1866899"/>
            <a:ext cx="4067175" cy="1209675"/>
          </a:xfrm>
          <a:prstGeom prst="rect">
            <a:avLst/>
          </a:prstGeom>
          <a:solidFill>
            <a:srgbClr val="E7ECF9"/>
          </a:solidFill>
        </p:spPr>
        <p:txBody>
          <a:bodyPr wrap="square" lIns="0" tIns="76835" rIns="0" bIns="0" rtlCol="0" vert="horz">
            <a:spAutoFit/>
          </a:bodyPr>
          <a:lstStyle/>
          <a:p>
            <a:pPr marL="166370" marR="167005">
              <a:lnSpc>
                <a:spcPct val="150500"/>
              </a:lnSpc>
              <a:spcBef>
                <a:spcPts val="605"/>
              </a:spcBef>
            </a:pP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Go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profile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click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"Edit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Profile".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Under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"Username", type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in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new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username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click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"Done".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01812" y="3235324"/>
            <a:ext cx="1792605" cy="231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How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do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4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delete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post?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878512" y="3136264"/>
            <a:ext cx="365061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48100"/>
              </a:lnSpc>
              <a:spcBef>
                <a:spcPts val="100"/>
              </a:spcBef>
            </a:pP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Go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post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you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want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5">
                <a:solidFill>
                  <a:srgbClr val="15203F"/>
                </a:solidFill>
                <a:latin typeface="Roboto"/>
                <a:cs typeface="Roboto"/>
              </a:rPr>
              <a:t>delete,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click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three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dots</a:t>
            </a:r>
            <a:r>
              <a:rPr dirty="0" sz="1350" spc="-6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on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the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top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right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corner,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select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"Delete".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47824" y="3962399"/>
            <a:ext cx="4067175" cy="895350"/>
          </a:xfrm>
          <a:prstGeom prst="rect">
            <a:avLst/>
          </a:prstGeom>
          <a:solidFill>
            <a:srgbClr val="E7ECF9"/>
          </a:solidFill>
        </p:spPr>
        <p:txBody>
          <a:bodyPr wrap="square" lIns="0" tIns="180975" rIns="0" bIns="0" rtlCol="0" vert="horz">
            <a:spAutoFit/>
          </a:bodyPr>
          <a:lstStyle/>
          <a:p>
            <a:pPr marL="166370">
              <a:lnSpc>
                <a:spcPct val="100000"/>
              </a:lnSpc>
              <a:spcBef>
                <a:spcPts val="1425"/>
              </a:spcBef>
            </a:pP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What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are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the image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dimensions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for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Instagram?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724525" y="3962399"/>
            <a:ext cx="4067175" cy="895350"/>
          </a:xfrm>
          <a:prstGeom prst="rect">
            <a:avLst/>
          </a:prstGeom>
          <a:solidFill>
            <a:srgbClr val="E7ECF9"/>
          </a:solidFill>
        </p:spPr>
        <p:txBody>
          <a:bodyPr wrap="square" lIns="0" tIns="81915" rIns="0" bIns="0" rtlCol="0" vert="horz">
            <a:spAutoFit/>
          </a:bodyPr>
          <a:lstStyle/>
          <a:p>
            <a:pPr marL="166370" marR="767715">
              <a:lnSpc>
                <a:spcPct val="148100"/>
              </a:lnSpc>
              <a:spcBef>
                <a:spcPts val="645"/>
              </a:spcBef>
            </a:pP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The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recommended</a:t>
            </a:r>
            <a:r>
              <a:rPr dirty="0" sz="1350" spc="-5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image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 dimensions</a:t>
            </a:r>
            <a:r>
              <a:rPr dirty="0" sz="1350" spc="-7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for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posts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are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1080px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x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1350px.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0237" y="730250"/>
            <a:ext cx="3843020" cy="113030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8200"/>
              </a:lnSpc>
              <a:spcBef>
                <a:spcPts val="95"/>
              </a:spcBef>
            </a:pPr>
            <a:r>
              <a:rPr dirty="0" spc="155">
                <a:latin typeface="Cambria"/>
                <a:cs typeface="Cambria"/>
              </a:rPr>
              <a:t>Tips</a:t>
            </a:r>
            <a:r>
              <a:rPr dirty="0" spc="25">
                <a:latin typeface="Cambria"/>
                <a:cs typeface="Cambria"/>
              </a:rPr>
              <a:t> </a:t>
            </a:r>
            <a:r>
              <a:rPr dirty="0" spc="250">
                <a:latin typeface="Cambria"/>
                <a:cs typeface="Cambria"/>
              </a:rPr>
              <a:t>and</a:t>
            </a:r>
            <a:r>
              <a:rPr dirty="0" spc="80">
                <a:latin typeface="Cambria"/>
                <a:cs typeface="Cambria"/>
              </a:rPr>
              <a:t> </a:t>
            </a:r>
            <a:r>
              <a:rPr dirty="0" spc="195">
                <a:latin typeface="Cambria"/>
                <a:cs typeface="Cambria"/>
              </a:rPr>
              <a:t>Tricks</a:t>
            </a:r>
            <a:r>
              <a:rPr dirty="0" spc="30">
                <a:latin typeface="Cambria"/>
                <a:cs typeface="Cambria"/>
              </a:rPr>
              <a:t> </a:t>
            </a:r>
            <a:r>
              <a:rPr dirty="0" spc="100">
                <a:latin typeface="Cambria"/>
                <a:cs typeface="Cambria"/>
              </a:rPr>
              <a:t>for </a:t>
            </a:r>
            <a:r>
              <a:rPr dirty="0" spc="-725">
                <a:latin typeface="Cambria"/>
                <a:cs typeface="Cambria"/>
              </a:rPr>
              <a:t> </a:t>
            </a:r>
            <a:r>
              <a:rPr dirty="0" spc="204">
                <a:latin typeface="Cambria"/>
                <a:cs typeface="Cambria"/>
              </a:rPr>
              <a:t>Instagram</a:t>
            </a:r>
          </a:p>
        </p:txBody>
      </p:sp>
      <p:sp>
        <p:nvSpPr>
          <p:cNvPr id="3" name="object 3"/>
          <p:cNvSpPr/>
          <p:nvPr/>
        </p:nvSpPr>
        <p:spPr>
          <a:xfrm>
            <a:off x="647699" y="2124074"/>
            <a:ext cx="381000" cy="390525"/>
          </a:xfrm>
          <a:custGeom>
            <a:avLst/>
            <a:gdLst/>
            <a:ahLst/>
            <a:cxnLst/>
            <a:rect l="l" t="t" r="r" b="b"/>
            <a:pathLst>
              <a:path w="381000" h="390525">
                <a:moveTo>
                  <a:pt x="300903" y="390524"/>
                </a:moveTo>
                <a:lnTo>
                  <a:pt x="80096" y="390524"/>
                </a:lnTo>
                <a:lnTo>
                  <a:pt x="74521" y="389975"/>
                </a:lnTo>
                <a:lnTo>
                  <a:pt x="33418" y="372950"/>
                </a:lnTo>
                <a:lnTo>
                  <a:pt x="8679" y="342805"/>
                </a:lnTo>
                <a:lnTo>
                  <a:pt x="0" y="310428"/>
                </a:lnTo>
                <a:lnTo>
                  <a:pt x="0" y="304799"/>
                </a:lnTo>
                <a:lnTo>
                  <a:pt x="0" y="80096"/>
                </a:lnTo>
                <a:lnTo>
                  <a:pt x="11320" y="42778"/>
                </a:lnTo>
                <a:lnTo>
                  <a:pt x="42778" y="11319"/>
                </a:lnTo>
                <a:lnTo>
                  <a:pt x="80096" y="0"/>
                </a:lnTo>
                <a:lnTo>
                  <a:pt x="300903" y="0"/>
                </a:lnTo>
                <a:lnTo>
                  <a:pt x="338220" y="11319"/>
                </a:lnTo>
                <a:lnTo>
                  <a:pt x="369679" y="42778"/>
                </a:lnTo>
                <a:lnTo>
                  <a:pt x="380999" y="80096"/>
                </a:lnTo>
                <a:lnTo>
                  <a:pt x="380999" y="310428"/>
                </a:lnTo>
                <a:lnTo>
                  <a:pt x="369679" y="347745"/>
                </a:lnTo>
                <a:lnTo>
                  <a:pt x="338220" y="379204"/>
                </a:lnTo>
                <a:lnTo>
                  <a:pt x="306478" y="389975"/>
                </a:lnTo>
                <a:lnTo>
                  <a:pt x="300903" y="390524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187449" y="2173287"/>
            <a:ext cx="2272665" cy="16459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110">
                <a:solidFill>
                  <a:srgbClr val="466FD5"/>
                </a:solidFill>
                <a:latin typeface="Cambria"/>
                <a:cs typeface="Cambria"/>
              </a:rPr>
              <a:t>Instagram</a:t>
            </a:r>
            <a:r>
              <a:rPr dirty="0" sz="1650" spc="65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90">
                <a:solidFill>
                  <a:srgbClr val="466FD5"/>
                </a:solidFill>
                <a:latin typeface="Cambria"/>
                <a:cs typeface="Cambria"/>
              </a:rPr>
              <a:t>Live</a:t>
            </a:r>
            <a:endParaRPr sz="1650">
              <a:latin typeface="Cambria"/>
              <a:cs typeface="Cambria"/>
            </a:endParaRPr>
          </a:p>
          <a:p>
            <a:pPr marL="12700" marR="5080">
              <a:lnSpc>
                <a:spcPct val="151200"/>
              </a:lnSpc>
              <a:spcBef>
                <a:spcPts val="940"/>
              </a:spcBef>
            </a:pP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Use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Instagram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Live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to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connect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with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audience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in </a:t>
            </a:r>
            <a:r>
              <a:rPr dirty="0" sz="1350" spc="-32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real-time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showcase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b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i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25">
                <a:solidFill>
                  <a:srgbClr val="15203F"/>
                </a:solidFill>
                <a:latin typeface="Roboto"/>
                <a:cs typeface="Roboto"/>
              </a:rPr>
              <a:t>d</a:t>
            </a:r>
            <a:r>
              <a:rPr dirty="0" sz="1350" spc="-240">
                <a:solidFill>
                  <a:srgbClr val="15203F"/>
                </a:solidFill>
                <a:latin typeface="Roboto"/>
                <a:cs typeface="Roboto"/>
              </a:rPr>
              <a:t>-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h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40">
                <a:solidFill>
                  <a:srgbClr val="15203F"/>
                </a:solidFill>
                <a:latin typeface="Roboto"/>
                <a:cs typeface="Roboto"/>
              </a:rPr>
              <a:t>-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c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5">
                <a:solidFill>
                  <a:srgbClr val="15203F"/>
                </a:solidFill>
                <a:latin typeface="Roboto"/>
                <a:cs typeface="Roboto"/>
              </a:rPr>
              <a:t>c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35">
                <a:solidFill>
                  <a:srgbClr val="15203F"/>
                </a:solidFill>
                <a:latin typeface="Roboto"/>
                <a:cs typeface="Roboto"/>
              </a:rPr>
              <a:t>e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n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t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657599" y="2124074"/>
            <a:ext cx="390525" cy="390525"/>
          </a:xfrm>
          <a:custGeom>
            <a:avLst/>
            <a:gdLst/>
            <a:ahLst/>
            <a:cxnLst/>
            <a:rect l="l" t="t" r="r" b="b"/>
            <a:pathLst>
              <a:path w="390525" h="390525">
                <a:moveTo>
                  <a:pt x="310428" y="390524"/>
                </a:moveTo>
                <a:lnTo>
                  <a:pt x="80096" y="390524"/>
                </a:lnTo>
                <a:lnTo>
                  <a:pt x="74521" y="389975"/>
                </a:lnTo>
                <a:lnTo>
                  <a:pt x="33418" y="372950"/>
                </a:lnTo>
                <a:lnTo>
                  <a:pt x="8679" y="342805"/>
                </a:lnTo>
                <a:lnTo>
                  <a:pt x="0" y="310428"/>
                </a:lnTo>
                <a:lnTo>
                  <a:pt x="0" y="304799"/>
                </a:lnTo>
                <a:lnTo>
                  <a:pt x="0" y="80096"/>
                </a:lnTo>
                <a:lnTo>
                  <a:pt x="11319" y="42778"/>
                </a:lnTo>
                <a:lnTo>
                  <a:pt x="42779" y="11319"/>
                </a:lnTo>
                <a:lnTo>
                  <a:pt x="80096" y="0"/>
                </a:lnTo>
                <a:lnTo>
                  <a:pt x="310428" y="0"/>
                </a:lnTo>
                <a:lnTo>
                  <a:pt x="347746" y="11319"/>
                </a:lnTo>
                <a:lnTo>
                  <a:pt x="379204" y="42778"/>
                </a:lnTo>
                <a:lnTo>
                  <a:pt x="390525" y="80096"/>
                </a:lnTo>
                <a:lnTo>
                  <a:pt x="390525" y="310428"/>
                </a:lnTo>
                <a:lnTo>
                  <a:pt x="379204" y="347745"/>
                </a:lnTo>
                <a:lnTo>
                  <a:pt x="347745" y="379204"/>
                </a:lnTo>
                <a:lnTo>
                  <a:pt x="316003" y="389975"/>
                </a:lnTo>
                <a:lnTo>
                  <a:pt x="310428" y="390524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770731" y="2149475"/>
            <a:ext cx="3163570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3007995" algn="l"/>
              </a:tabLst>
            </a:pPr>
            <a:r>
              <a:rPr dirty="0" sz="2000" spc="-275">
                <a:solidFill>
                  <a:srgbClr val="466FD5"/>
                </a:solidFill>
                <a:latin typeface="Cambria"/>
                <a:cs typeface="Cambria"/>
              </a:rPr>
              <a:t>1</a:t>
            </a:r>
            <a:r>
              <a:rPr dirty="0" sz="2000" spc="-275">
                <a:solidFill>
                  <a:srgbClr val="466FD5"/>
                </a:solidFill>
                <a:latin typeface="Cambria"/>
                <a:cs typeface="Cambria"/>
              </a:rPr>
              <a:t>	</a:t>
            </a:r>
            <a:r>
              <a:rPr dirty="0" sz="2000" spc="10">
                <a:solidFill>
                  <a:srgbClr val="466FD5"/>
                </a:solidFill>
                <a:latin typeface="Cambria"/>
                <a:cs typeface="Cambria"/>
              </a:rPr>
              <a:t>2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202112" y="2173287"/>
            <a:ext cx="2227580" cy="16459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5">
                <a:solidFill>
                  <a:srgbClr val="466FD5"/>
                </a:solidFill>
                <a:latin typeface="Cambria"/>
                <a:cs typeface="Cambria"/>
              </a:rPr>
              <a:t>Direct</a:t>
            </a:r>
            <a:r>
              <a:rPr dirty="0" sz="1650" spc="45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35">
                <a:solidFill>
                  <a:srgbClr val="466FD5"/>
                </a:solidFill>
                <a:latin typeface="Cambria"/>
                <a:cs typeface="Cambria"/>
              </a:rPr>
              <a:t>Messages</a:t>
            </a:r>
            <a:endParaRPr sz="1650">
              <a:latin typeface="Cambria"/>
              <a:cs typeface="Cambria"/>
            </a:endParaRPr>
          </a:p>
          <a:p>
            <a:pPr marL="12700" marR="5080">
              <a:lnSpc>
                <a:spcPct val="151200"/>
              </a:lnSpc>
              <a:spcBef>
                <a:spcPts val="940"/>
              </a:spcBef>
            </a:pP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Use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Direct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Messages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 </a:t>
            </a:r>
            <a:r>
              <a:rPr dirty="0" sz="13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connect with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potential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customers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or</a:t>
            </a:r>
            <a:r>
              <a:rPr dirty="0" sz="1350" spc="-4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influencers</a:t>
            </a:r>
            <a:r>
              <a:rPr dirty="0" sz="1350" spc="-6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grow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your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network.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47699" y="411479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00903" y="380999"/>
                </a:moveTo>
                <a:lnTo>
                  <a:pt x="80096" y="380999"/>
                </a:lnTo>
                <a:lnTo>
                  <a:pt x="74521" y="380450"/>
                </a:lnTo>
                <a:lnTo>
                  <a:pt x="33418" y="363424"/>
                </a:lnTo>
                <a:lnTo>
                  <a:pt x="8679" y="333280"/>
                </a:lnTo>
                <a:lnTo>
                  <a:pt x="0" y="300903"/>
                </a:lnTo>
                <a:lnTo>
                  <a:pt x="0" y="295274"/>
                </a:lnTo>
                <a:lnTo>
                  <a:pt x="0" y="80096"/>
                </a:lnTo>
                <a:lnTo>
                  <a:pt x="11320" y="42778"/>
                </a:lnTo>
                <a:lnTo>
                  <a:pt x="42778" y="11319"/>
                </a:lnTo>
                <a:lnTo>
                  <a:pt x="80096" y="0"/>
                </a:lnTo>
                <a:lnTo>
                  <a:pt x="300903" y="0"/>
                </a:lnTo>
                <a:lnTo>
                  <a:pt x="338220" y="11319"/>
                </a:lnTo>
                <a:lnTo>
                  <a:pt x="369679" y="42778"/>
                </a:lnTo>
                <a:lnTo>
                  <a:pt x="380999" y="80096"/>
                </a:lnTo>
                <a:lnTo>
                  <a:pt x="380999" y="300903"/>
                </a:lnTo>
                <a:lnTo>
                  <a:pt x="369679" y="338220"/>
                </a:lnTo>
                <a:lnTo>
                  <a:pt x="338220" y="369679"/>
                </a:lnTo>
                <a:lnTo>
                  <a:pt x="306478" y="380450"/>
                </a:lnTo>
                <a:lnTo>
                  <a:pt x="300903" y="380999"/>
                </a:lnTo>
                <a:close/>
              </a:path>
            </a:pathLst>
          </a:custGeom>
          <a:solidFill>
            <a:srgbClr val="E7E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751681" y="4130675"/>
            <a:ext cx="164465" cy="3340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-15">
                <a:solidFill>
                  <a:srgbClr val="466FD5"/>
                </a:solidFill>
                <a:latin typeface="Cambria"/>
                <a:cs typeface="Cambria"/>
              </a:rPr>
              <a:t>3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87449" y="4154487"/>
            <a:ext cx="4974590" cy="1026794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80">
                <a:solidFill>
                  <a:srgbClr val="466FD5"/>
                </a:solidFill>
                <a:latin typeface="Cambria"/>
                <a:cs typeface="Cambria"/>
              </a:rPr>
              <a:t>Third-Party</a:t>
            </a:r>
            <a:r>
              <a:rPr dirty="0" sz="1650" spc="40">
                <a:solidFill>
                  <a:srgbClr val="466FD5"/>
                </a:solidFill>
                <a:latin typeface="Cambria"/>
                <a:cs typeface="Cambria"/>
              </a:rPr>
              <a:t> </a:t>
            </a:r>
            <a:r>
              <a:rPr dirty="0" sz="1650" spc="120">
                <a:solidFill>
                  <a:srgbClr val="466FD5"/>
                </a:solidFill>
                <a:latin typeface="Cambria"/>
                <a:cs typeface="Cambria"/>
              </a:rPr>
              <a:t>Apps</a:t>
            </a:r>
            <a:endParaRPr sz="1650">
              <a:latin typeface="Cambria"/>
              <a:cs typeface="Cambria"/>
            </a:endParaRPr>
          </a:p>
          <a:p>
            <a:pPr marL="12700" marR="5080">
              <a:lnSpc>
                <a:spcPct val="148100"/>
              </a:lnSpc>
              <a:spcBef>
                <a:spcPts val="1065"/>
              </a:spcBef>
            </a:pP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Use </a:t>
            </a:r>
            <a:r>
              <a:rPr dirty="0" sz="1350" spc="-40">
                <a:solidFill>
                  <a:srgbClr val="15203F"/>
                </a:solidFill>
                <a:latin typeface="Roboto"/>
                <a:cs typeface="Roboto"/>
              </a:rPr>
              <a:t>third-party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apps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to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schedule posts, </a:t>
            </a:r>
            <a:r>
              <a:rPr dirty="0" sz="1350" spc="-15">
                <a:solidFill>
                  <a:srgbClr val="15203F"/>
                </a:solidFill>
                <a:latin typeface="Roboto"/>
                <a:cs typeface="Roboto"/>
              </a:rPr>
              <a:t>track </a:t>
            </a:r>
            <a:r>
              <a:rPr dirty="0" sz="1350" spc="-20">
                <a:solidFill>
                  <a:srgbClr val="15203F"/>
                </a:solidFill>
                <a:latin typeface="Roboto"/>
                <a:cs typeface="Roboto"/>
              </a:rPr>
              <a:t>analytics,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and </a:t>
            </a:r>
            <a:r>
              <a:rPr dirty="0" sz="1350" spc="-5">
                <a:solidFill>
                  <a:srgbClr val="15203F"/>
                </a:solidFill>
                <a:latin typeface="Roboto"/>
                <a:cs typeface="Roboto"/>
              </a:rPr>
              <a:t>create </a:t>
            </a:r>
            <a:r>
              <a:rPr dirty="0" sz="1350" spc="-325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30">
                <a:solidFill>
                  <a:srgbClr val="15203F"/>
                </a:solidFill>
                <a:latin typeface="Roboto"/>
                <a:cs typeface="Roboto"/>
              </a:rPr>
              <a:t>eye-catching</a:t>
            </a:r>
            <a:r>
              <a:rPr dirty="0" sz="1350" spc="-50">
                <a:solidFill>
                  <a:srgbClr val="15203F"/>
                </a:solidFill>
                <a:latin typeface="Roboto"/>
                <a:cs typeface="Roboto"/>
              </a:rPr>
              <a:t> </a:t>
            </a:r>
            <a:r>
              <a:rPr dirty="0" sz="1350" spc="-10">
                <a:solidFill>
                  <a:srgbClr val="15203F"/>
                </a:solidFill>
                <a:latin typeface="Roboto"/>
                <a:cs typeface="Roboto"/>
              </a:rPr>
              <a:t>content.</a:t>
            </a:r>
            <a:endParaRPr sz="1350">
              <a:latin typeface="Roboto"/>
              <a:cs typeface="Roboto"/>
            </a:endParaRPr>
          </a:p>
        </p:txBody>
      </p:sp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43750" y="0"/>
            <a:ext cx="4286249" cy="60007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2023-05-17T04:55:08Z</dcterms:created>
  <dcterms:modified xsi:type="dcterms:W3CDTF">2023-05-17T04:55:08Z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2023-05-16T00:00:00Z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2023-05-17T00:00:00Z</vt:filetime>
  </property>
</Properties>
</file>